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78" r:id="rId4"/>
    <p:sldId id="267" r:id="rId5"/>
    <p:sldId id="258" r:id="rId6"/>
    <p:sldId id="260" r:id="rId7"/>
    <p:sldId id="261" r:id="rId8"/>
    <p:sldId id="264" r:id="rId9"/>
    <p:sldId id="280" r:id="rId10"/>
    <p:sldId id="263" r:id="rId11"/>
    <p:sldId id="268" r:id="rId12"/>
    <p:sldId id="271" r:id="rId13"/>
    <p:sldId id="272" r:id="rId14"/>
  </p:sldIdLst>
  <p:sldSz cx="12192000" cy="6858000"/>
  <p:notesSz cx="6858000" cy="9144000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Calibri Light" panose="020F0302020204030204" pitchFamily="34" charset="0"/>
      <p:regular r:id="rId19"/>
      <p:italic r:id="rId20"/>
    </p:embeddedFont>
    <p:embeddedFont>
      <p:font typeface="Nanum Gothic" panose="020D0604000000000000" pitchFamily="34" charset="-127"/>
      <p:regular r:id="rId21"/>
      <p:bold r:id="rId22"/>
    </p:embeddedFont>
  </p:embeddedFontLst>
  <p:defaultTextStyle>
    <a:defPPr>
      <a:defRPr lang="ko-Kore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0FF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밝은 스타일 2 - 강조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ED083AE6-46FA-4A59-8FB0-9F97EB10719F}" styleName="밝은 스타일 3 - 강조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028"/>
    <p:restoredTop sz="96327"/>
  </p:normalViewPr>
  <p:slideViewPr>
    <p:cSldViewPr snapToGrid="0" snapToObjects="1" showGuides="1">
      <p:cViewPr varScale="1">
        <p:scale>
          <a:sx n="128" d="100"/>
          <a:sy n="128" d="100"/>
        </p:scale>
        <p:origin x="2176" y="1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8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6EA976-B5A2-1D4B-9D15-3F916629AA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US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1B40DB0-CBFE-8048-9A2E-D2A96481F3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US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8588125-8CD4-FD40-BFF1-6A9759BC14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84595F-5141-E446-88E6-A95C8C51D222}" type="datetimeFigureOut">
              <a:rPr kumimoji="1" lang="ko-Kore-US" altLang="en-US" smtClean="0"/>
              <a:t>2020. 8. 11.</a:t>
            </a:fld>
            <a:endParaRPr kumimoji="1" lang="ko-Kore-US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4B02CAA-9838-2246-A4CA-2ABBA556AB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US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FDFD75C-69E9-234B-A027-026A14809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7CBB5-2F0A-8545-97E0-61B72A11E171}" type="slidenum">
              <a:rPr kumimoji="1" lang="ko-Kore-US" altLang="en-US" smtClean="0"/>
              <a:t>‹#›</a:t>
            </a:fld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39550175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5570C7-0977-F645-BA58-60CF85D5E3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US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7D2DE3F-ABDD-D740-9DE2-858F19788B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US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1F4A316-B1D6-7643-8A6C-B9B424D101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84595F-5141-E446-88E6-A95C8C51D222}" type="datetimeFigureOut">
              <a:rPr kumimoji="1" lang="ko-Kore-US" altLang="en-US" smtClean="0"/>
              <a:t>2020. 8. 11.</a:t>
            </a:fld>
            <a:endParaRPr kumimoji="1" lang="ko-Kore-US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AB8D1EC-8563-E44D-9397-7EB6B6DD5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US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B276C3-53B7-FD4F-8FF8-E37B776F18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7CBB5-2F0A-8545-97E0-61B72A11E171}" type="slidenum">
              <a:rPr kumimoji="1" lang="ko-Kore-US" altLang="en-US" smtClean="0"/>
              <a:t>‹#›</a:t>
            </a:fld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16207051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5C5CE78-4E2F-1146-A5BD-6331922A53C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US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3415A53-E624-2A46-804A-AE34A02828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US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557D923-EFD0-9541-98DB-BD7A8363C2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84595F-5141-E446-88E6-A95C8C51D222}" type="datetimeFigureOut">
              <a:rPr kumimoji="1" lang="ko-Kore-US" altLang="en-US" smtClean="0"/>
              <a:t>2020. 8. 11.</a:t>
            </a:fld>
            <a:endParaRPr kumimoji="1" lang="ko-Kore-US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2C3635E-A71A-FB49-8B1E-F7488F6158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US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576D991-1C8D-6946-80E7-A3E17ECC0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7CBB5-2F0A-8545-97E0-61B72A11E171}" type="slidenum">
              <a:rPr kumimoji="1" lang="ko-Kore-US" altLang="en-US" smtClean="0"/>
              <a:t>‹#›</a:t>
            </a:fld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37266364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C1DFA4-ACAC-0F4A-99E2-42E6F0B3D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F80DAB6-A100-D644-839C-EBF2F83232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US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486D945-31D1-2041-AA1E-9CC3CD95E0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84595F-5141-E446-88E6-A95C8C51D222}" type="datetimeFigureOut">
              <a:rPr kumimoji="1" lang="ko-Kore-US" altLang="en-US" smtClean="0"/>
              <a:t>2020. 8. 11.</a:t>
            </a:fld>
            <a:endParaRPr kumimoji="1" lang="ko-Kore-US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ECD3B64-AC34-9B47-B00A-F2BD5A5705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US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6668DE-95CA-E546-972A-34D47DB4D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7CBB5-2F0A-8545-97E0-61B72A11E171}" type="slidenum">
              <a:rPr kumimoji="1" lang="ko-Kore-US" altLang="en-US" smtClean="0"/>
              <a:t>‹#›</a:t>
            </a:fld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1793468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ABE483-E184-6C4F-A684-BC2C63DA7C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US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2C1F937-1E4D-1A47-B969-989C16E8B1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4CF9AD5-CD9A-574E-BB26-E5B106AF20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84595F-5141-E446-88E6-A95C8C51D222}" type="datetimeFigureOut">
              <a:rPr kumimoji="1" lang="ko-Kore-US" altLang="en-US" smtClean="0"/>
              <a:t>2020. 8. 11.</a:t>
            </a:fld>
            <a:endParaRPr kumimoji="1" lang="ko-Kore-US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5E2D673-7096-224B-8628-27092D4385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US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C293261-BAE8-D443-9C25-CA1EE086CE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7CBB5-2F0A-8545-97E0-61B72A11E171}" type="slidenum">
              <a:rPr kumimoji="1" lang="ko-Kore-US" altLang="en-US" smtClean="0"/>
              <a:t>‹#›</a:t>
            </a:fld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14839287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C52401-A258-E847-A153-5D8D70002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143CE0E-6CDC-BF45-BA21-1FBBDA6C32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US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5BB626D-BDC6-4C45-9270-4B3AD4C1AB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US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133883A-2608-6342-B8D1-FAFE096F1E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84595F-5141-E446-88E6-A95C8C51D222}" type="datetimeFigureOut">
              <a:rPr kumimoji="1" lang="ko-Kore-US" altLang="en-US" smtClean="0"/>
              <a:t>2020. 8. 11.</a:t>
            </a:fld>
            <a:endParaRPr kumimoji="1" lang="ko-Kore-US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38EB858-0F8D-A642-B013-0B9BF10148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US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B3A743F-0C0A-6047-BA67-67B863DFAA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7CBB5-2F0A-8545-97E0-61B72A11E171}" type="slidenum">
              <a:rPr kumimoji="1" lang="ko-Kore-US" altLang="en-US" smtClean="0"/>
              <a:t>‹#›</a:t>
            </a:fld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21448712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DD6DCE-7384-0445-ADDB-50A703AD6B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US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89D3831-9EE2-2848-9F15-2C007B14F2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C00A29E-C929-AE49-B038-410059D5DC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US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FDB3B53-17F7-CF42-87C1-EE40F128D5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97F5D55-8853-354E-93DA-CDBB4579428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US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FD00C70-1E56-BE4B-9D84-7A43A8EF6E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84595F-5141-E446-88E6-A95C8C51D222}" type="datetimeFigureOut">
              <a:rPr kumimoji="1" lang="ko-Kore-US" altLang="en-US" smtClean="0"/>
              <a:t>2020. 8. 11.</a:t>
            </a:fld>
            <a:endParaRPr kumimoji="1" lang="ko-Kore-US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D23F59E-6899-C34B-B51C-E867061713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US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81A5E1D-44E1-E444-87DD-5EA528131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7CBB5-2F0A-8545-97E0-61B72A11E171}" type="slidenum">
              <a:rPr kumimoji="1" lang="ko-Kore-US" altLang="en-US" smtClean="0"/>
              <a:t>‹#›</a:t>
            </a:fld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25636386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5AFA6C-15B3-8943-882A-6F5A1B3B4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US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40A1458-7183-F649-8329-0D6364F4C5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84595F-5141-E446-88E6-A95C8C51D222}" type="datetimeFigureOut">
              <a:rPr kumimoji="1" lang="ko-Kore-US" altLang="en-US" smtClean="0"/>
              <a:t>2020. 8. 11.</a:t>
            </a:fld>
            <a:endParaRPr kumimoji="1" lang="ko-Kore-US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E506DE4-97F9-A04D-9ABC-AFDF7C19D7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US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05292E0-4EC8-534F-8C6C-9024187C7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7CBB5-2F0A-8545-97E0-61B72A11E171}" type="slidenum">
              <a:rPr kumimoji="1" lang="ko-Kore-US" altLang="en-US" smtClean="0"/>
              <a:t>‹#›</a:t>
            </a:fld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26221744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9272FF2-D42F-6641-8FFF-83FB3BBD80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84595F-5141-E446-88E6-A95C8C51D222}" type="datetimeFigureOut">
              <a:rPr kumimoji="1" lang="ko-Kore-US" altLang="en-US" smtClean="0"/>
              <a:t>2020. 8. 11.</a:t>
            </a:fld>
            <a:endParaRPr kumimoji="1" lang="ko-Kore-US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A58433D-2602-704E-8711-34C0EA7FDC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US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952B8B6-7B6F-6C4D-9C6A-C0F7662AC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7CBB5-2F0A-8545-97E0-61B72A11E171}" type="slidenum">
              <a:rPr kumimoji="1" lang="ko-Kore-US" altLang="en-US" smtClean="0"/>
              <a:t>‹#›</a:t>
            </a:fld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25007131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40C355-E22B-6645-8A3A-AE340BDE15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ADE690-F60D-344F-9648-BC3FE68A5C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US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40950EC-8CB3-E443-A07F-B5159EB01F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D93E158-15A6-D443-B1C4-82EBCA2AD1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84595F-5141-E446-88E6-A95C8C51D222}" type="datetimeFigureOut">
              <a:rPr kumimoji="1" lang="ko-Kore-US" altLang="en-US" smtClean="0"/>
              <a:t>2020. 8. 11.</a:t>
            </a:fld>
            <a:endParaRPr kumimoji="1" lang="ko-Kore-US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493F065-107D-CE42-B4F8-E609516EF3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US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E59D81E-3548-2C43-814D-37FCB51AEE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7CBB5-2F0A-8545-97E0-61B72A11E171}" type="slidenum">
              <a:rPr kumimoji="1" lang="ko-Kore-US" altLang="en-US" smtClean="0"/>
              <a:t>‹#›</a:t>
            </a:fld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4201000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DDB640-0F85-934D-9724-306EB24991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US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819D507-E62B-3348-A090-18EBD2C1BE1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US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637043F-16A6-C145-B3EF-2B8463CFA7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AD4E317-41D4-E248-A1A4-F5FB677764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84595F-5141-E446-88E6-A95C8C51D222}" type="datetimeFigureOut">
              <a:rPr kumimoji="1" lang="ko-Kore-US" altLang="en-US" smtClean="0"/>
              <a:t>2020. 8. 11.</a:t>
            </a:fld>
            <a:endParaRPr kumimoji="1" lang="ko-Kore-US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1849DD1-1084-1E45-A0EB-953F71FCF6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US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06F1D03-30B6-6645-A958-4F635DE9ED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7CBB5-2F0A-8545-97E0-61B72A11E171}" type="slidenum">
              <a:rPr kumimoji="1" lang="ko-Kore-US" altLang="en-US" smtClean="0"/>
              <a:t>‹#›</a:t>
            </a:fld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1277724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A1549EF-ABC1-1941-BC3C-73BFA5B08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US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FCE5B43-36F8-0B4B-BF80-5FED65AEB8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US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7B495C2-725B-B547-ADEE-F6AE7B8D7F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84595F-5141-E446-88E6-A95C8C51D222}" type="datetimeFigureOut">
              <a:rPr kumimoji="1" lang="ko-Kore-US" altLang="en-US" smtClean="0"/>
              <a:t>2020. 8. 11.</a:t>
            </a:fld>
            <a:endParaRPr kumimoji="1" lang="ko-Kore-US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7DCADBA-BA0E-1A4E-9D61-DA159C4434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US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4996F-17F0-3740-A6AE-42F3B3AF1B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A7CBB5-2F0A-8545-97E0-61B72A11E171}" type="slidenum">
              <a:rPr kumimoji="1" lang="ko-Kore-US" altLang="en-US" smtClean="0"/>
              <a:t>‹#›</a:t>
            </a:fld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22120838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A916D01-517B-3043-AC99-67BB541E0C75}"/>
              </a:ext>
            </a:extLst>
          </p:cNvPr>
          <p:cNvSpPr/>
          <p:nvPr/>
        </p:nvSpPr>
        <p:spPr>
          <a:xfrm>
            <a:off x="7345880" y="1452011"/>
            <a:ext cx="2854409" cy="39697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 sz="20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D69C771-7480-9247-B151-E31FA7517D73}"/>
              </a:ext>
            </a:extLst>
          </p:cNvPr>
          <p:cNvSpPr/>
          <p:nvPr/>
        </p:nvSpPr>
        <p:spPr>
          <a:xfrm>
            <a:off x="8274978" y="1371924"/>
            <a:ext cx="1058562" cy="1601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FC663E-E571-164C-BC97-3BEB1801F49C}"/>
              </a:ext>
            </a:extLst>
          </p:cNvPr>
          <p:cNvSpPr txBox="1"/>
          <p:nvPr/>
        </p:nvSpPr>
        <p:spPr>
          <a:xfrm>
            <a:off x="7549712" y="1814644"/>
            <a:ext cx="24467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6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JAVA</a:t>
            </a:r>
            <a:r>
              <a:rPr kumimoji="1" lang="ko-KR" altLang="en-US" sz="36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기초 프로그래밍</a:t>
            </a:r>
            <a:endParaRPr kumimoji="1" lang="en-US" altLang="ko-KR" sz="36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D629D7ED-6F67-9A41-9505-88178CDE1C51}"/>
              </a:ext>
            </a:extLst>
          </p:cNvPr>
          <p:cNvCxnSpPr>
            <a:cxnSpLocks/>
          </p:cNvCxnSpPr>
          <p:nvPr/>
        </p:nvCxnSpPr>
        <p:spPr>
          <a:xfrm>
            <a:off x="7464118" y="3258626"/>
            <a:ext cx="2581852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990B011-D3AC-9349-9888-F3FE63DBE97A}"/>
              </a:ext>
            </a:extLst>
          </p:cNvPr>
          <p:cNvSpPr txBox="1"/>
          <p:nvPr/>
        </p:nvSpPr>
        <p:spPr>
          <a:xfrm>
            <a:off x="7549712" y="3599374"/>
            <a:ext cx="2446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자바의 시작</a:t>
            </a:r>
            <a:endParaRPr kumimoji="1" lang="en-US" altLang="ko-KR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2BD2CB0-A07D-F14A-8954-63F7F38A566C}"/>
              </a:ext>
            </a:extLst>
          </p:cNvPr>
          <p:cNvSpPr txBox="1"/>
          <p:nvPr/>
        </p:nvSpPr>
        <p:spPr>
          <a:xfrm>
            <a:off x="7549712" y="3911870"/>
            <a:ext cx="2446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latin typeface="Nanum Gothic" panose="020D0604000000000000" pitchFamily="34" charset="-127"/>
                <a:ea typeface="Nanum Gothic" panose="020D0604000000000000" pitchFamily="34" charset="-127"/>
              </a:rPr>
              <a:t>Hello World</a:t>
            </a:r>
          </a:p>
        </p:txBody>
      </p:sp>
    </p:spTree>
    <p:extLst>
      <p:ext uri="{BB962C8B-B14F-4D97-AF65-F5344CB8AC3E}">
        <p14:creationId xmlns:p14="http://schemas.microsoft.com/office/powerpoint/2010/main" val="33823168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08DE1DE1-CC51-6545-A7DF-CC77AA7B231A}"/>
              </a:ext>
            </a:extLst>
          </p:cNvPr>
          <p:cNvSpPr/>
          <p:nvPr/>
        </p:nvSpPr>
        <p:spPr>
          <a:xfrm>
            <a:off x="0" y="101246"/>
            <a:ext cx="1928191" cy="106348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sz="60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1</a:t>
            </a:r>
            <a:endParaRPr kumimoji="1" lang="ko-Kore-US" altLang="en-US" sz="60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A969012-D56B-3B42-B33E-1B6BFC71CF7A}"/>
              </a:ext>
            </a:extLst>
          </p:cNvPr>
          <p:cNvSpPr txBox="1"/>
          <p:nvPr/>
        </p:nvSpPr>
        <p:spPr>
          <a:xfrm>
            <a:off x="2022121" y="218895"/>
            <a:ext cx="18000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자바의 시작</a:t>
            </a:r>
            <a:endParaRPr kumimoji="1" lang="en-US" altLang="ko-KR" sz="2000" b="1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09C3718-DB75-364F-8C27-E84AF2199C70}"/>
              </a:ext>
            </a:extLst>
          </p:cNvPr>
          <p:cNvSpPr txBox="1"/>
          <p:nvPr/>
        </p:nvSpPr>
        <p:spPr>
          <a:xfrm>
            <a:off x="2022120" y="614869"/>
            <a:ext cx="22816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C</a:t>
            </a:r>
            <a:r>
              <a:rPr kumimoji="1" lang="ko-KR" altLang="en-US" sz="16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언어와 </a:t>
            </a:r>
            <a:r>
              <a:rPr kumimoji="1" lang="en-US" altLang="ko-KR" sz="16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JAVA </a:t>
            </a:r>
            <a:r>
              <a:rPr kumimoji="1" lang="ko-KR" altLang="en-US" sz="16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의 차이</a:t>
            </a:r>
            <a:endParaRPr kumimoji="1" lang="en-US" altLang="ko-KR" sz="16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D591C89B-2BFD-9943-8777-4025D084F38A}"/>
              </a:ext>
            </a:extLst>
          </p:cNvPr>
          <p:cNvCxnSpPr>
            <a:cxnSpLocks/>
          </p:cNvCxnSpPr>
          <p:nvPr/>
        </p:nvCxnSpPr>
        <p:spPr>
          <a:xfrm>
            <a:off x="2069563" y="1164733"/>
            <a:ext cx="2234213" cy="0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72AC0EDE-2B6B-4F49-A704-812B7F57C6B0}"/>
              </a:ext>
            </a:extLst>
          </p:cNvPr>
          <p:cNvCxnSpPr>
            <a:cxnSpLocks/>
          </p:cNvCxnSpPr>
          <p:nvPr/>
        </p:nvCxnSpPr>
        <p:spPr>
          <a:xfrm>
            <a:off x="2069563" y="101246"/>
            <a:ext cx="2234213" cy="0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EA9BD8E6-F5FE-C247-A4C8-84FFBDF73B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9682204"/>
              </p:ext>
            </p:extLst>
          </p:nvPr>
        </p:nvGraphicFramePr>
        <p:xfrm>
          <a:off x="2022120" y="2228220"/>
          <a:ext cx="8128000" cy="2580640"/>
        </p:xfrm>
        <a:graphic>
          <a:graphicData uri="http://schemas.openxmlformats.org/drawingml/2006/table">
            <a:tbl>
              <a:tblPr firstRow="1" bandRow="1">
                <a:tableStyleId>{ED083AE6-46FA-4A59-8FB0-9F97EB10719F}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3543925470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8010133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US" sz="240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C </a:t>
                      </a:r>
                      <a:r>
                        <a:rPr lang="ko-KR" altLang="en-US" sz="240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언어</a:t>
                      </a:r>
                      <a:endParaRPr lang="ko-Kore-US" altLang="en-US" sz="2400" dirty="0">
                        <a:latin typeface="Nanum Gothic" panose="020D0604000000000000" pitchFamily="34" charset="-127"/>
                        <a:ea typeface="Nanum Gothic" panose="020D0604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JAVA</a:t>
                      </a:r>
                      <a:r>
                        <a:rPr lang="ko-KR" altLang="en-US" sz="240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 언어</a:t>
                      </a:r>
                      <a:endParaRPr lang="ko-Kore-US" altLang="en-US" sz="2400" dirty="0">
                        <a:latin typeface="Nanum Gothic" panose="020D0604000000000000" pitchFamily="34" charset="-127"/>
                        <a:ea typeface="Nanum Gothic" panose="020D0604000000000000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84025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ko-Kore-US" altLang="en-US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순차</a:t>
                      </a:r>
                      <a:r>
                        <a:rPr lang="en-US" altLang="ko-KR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(</a:t>
                      </a:r>
                      <a:r>
                        <a:rPr lang="ko-KR" altLang="en-US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절차</a:t>
                      </a:r>
                      <a:r>
                        <a:rPr lang="en-US" altLang="ko-KR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)</a:t>
                      </a:r>
                      <a:r>
                        <a:rPr lang="ko-KR" altLang="en-US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지향 언어</a:t>
                      </a:r>
                      <a:endParaRPr lang="ko-Kore-US" altLang="en-US" dirty="0">
                        <a:latin typeface="Nanum Gothic" panose="020D0604000000000000" pitchFamily="34" charset="-127"/>
                        <a:ea typeface="Nanum Gothic" panose="020D0604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US" altLang="en-US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객체</a:t>
                      </a:r>
                      <a:r>
                        <a:rPr lang="ko-KR" altLang="en-US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 지향 언어</a:t>
                      </a:r>
                      <a:endParaRPr lang="ko-Kore-US" altLang="en-US" dirty="0">
                        <a:latin typeface="Nanum Gothic" panose="020D0604000000000000" pitchFamily="34" charset="-127"/>
                        <a:ea typeface="Nanum Gothic" panose="020D0604000000000000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592393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ko-Kore-US" altLang="en-US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위에서</a:t>
                      </a:r>
                      <a:r>
                        <a:rPr lang="ko-KR" altLang="en-US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 아래로 순서대로 실행</a:t>
                      </a:r>
                      <a:endParaRPr lang="ko-Kore-US" altLang="en-US" dirty="0">
                        <a:latin typeface="Nanum Gothic" panose="020D0604000000000000" pitchFamily="34" charset="-127"/>
                        <a:ea typeface="Nanum Gothic" panose="020D0604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US" altLang="en-US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클래스</a:t>
                      </a:r>
                      <a:r>
                        <a:rPr lang="ko-KR" altLang="en-US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와 </a:t>
                      </a:r>
                      <a:r>
                        <a:rPr lang="ko-KR" altLang="en-US" dirty="0" err="1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메인을</a:t>
                      </a:r>
                      <a:r>
                        <a:rPr lang="ko-KR" altLang="en-US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 왔다갔다하면서 읽음</a:t>
                      </a:r>
                      <a:endParaRPr lang="ko-Kore-US" altLang="en-US" dirty="0">
                        <a:latin typeface="Nanum Gothic" panose="020D0604000000000000" pitchFamily="34" charset="-127"/>
                        <a:ea typeface="Nanum Gothic" panose="020D0604000000000000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314938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메모리를 직접 관리</a:t>
                      </a:r>
                      <a:endParaRPr lang="ko-Kore-US" altLang="en-US" dirty="0">
                        <a:latin typeface="Nanum Gothic" panose="020D0604000000000000" pitchFamily="34" charset="-127"/>
                        <a:ea typeface="Nanum Gothic" panose="020D0604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US" dirty="0" err="1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GarbagCollector</a:t>
                      </a:r>
                      <a:r>
                        <a:rPr lang="ko-KR" altLang="en-US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라는 프로그램이 메모리 관리를 함</a:t>
                      </a:r>
                      <a:endParaRPr lang="ko-Kore-US" altLang="en-US" dirty="0">
                        <a:latin typeface="Nanum Gothic" panose="020D0604000000000000" pitchFamily="34" charset="-127"/>
                        <a:ea typeface="Nanum Gothic" panose="020D0604000000000000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816577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ko-Kore-US" altLang="en-US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유지</a:t>
                      </a:r>
                      <a:r>
                        <a:rPr lang="ko-KR" altLang="en-US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보수 불편</a:t>
                      </a:r>
                      <a:endParaRPr lang="ko-Kore-US" altLang="en-US" dirty="0">
                        <a:latin typeface="Nanum Gothic" panose="020D0604000000000000" pitchFamily="34" charset="-127"/>
                        <a:ea typeface="Nanum Gothic" panose="020D0604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유지보수 유리</a:t>
                      </a:r>
                      <a:endParaRPr lang="ko-Kore-US" altLang="en-US" dirty="0">
                        <a:latin typeface="Nanum Gothic" panose="020D0604000000000000" pitchFamily="34" charset="-127"/>
                        <a:ea typeface="Nanum Gothic" panose="020D0604000000000000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628988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ko-Kore-US" altLang="en-US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속도</a:t>
                      </a:r>
                      <a:r>
                        <a:rPr lang="ko-KR" altLang="en-US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 빠름 </a:t>
                      </a:r>
                      <a:endParaRPr lang="ko-Kore-US" altLang="en-US" dirty="0">
                        <a:latin typeface="Nanum Gothic" panose="020D0604000000000000" pitchFamily="34" charset="-127"/>
                        <a:ea typeface="Nanum Gothic" panose="020D0604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US" altLang="en-US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속도</a:t>
                      </a:r>
                      <a:r>
                        <a:rPr lang="ko-KR" altLang="en-US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 느림</a:t>
                      </a:r>
                      <a:endParaRPr lang="en-US" altLang="ko-KR" dirty="0">
                        <a:latin typeface="Nanum Gothic" panose="020D0604000000000000" pitchFamily="34" charset="-127"/>
                        <a:ea typeface="Nanum Gothic" panose="020D0604000000000000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51681884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2BD30F3E-056D-0941-AAE8-90BE1BD17D48}"/>
              </a:ext>
            </a:extLst>
          </p:cNvPr>
          <p:cNvSpPr txBox="1"/>
          <p:nvPr/>
        </p:nvSpPr>
        <p:spPr>
          <a:xfrm>
            <a:off x="7955288" y="4883328"/>
            <a:ext cx="219483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r">
              <a:buFont typeface="Arial" panose="020B0604020202020204" pitchFamily="34" charset="0"/>
              <a:buChar char="•"/>
            </a:pPr>
            <a:r>
              <a:rPr kumimoji="1" lang="ko-Kore-US" altLang="en-US" dirty="0"/>
              <a:t>포인터</a:t>
            </a:r>
            <a:r>
              <a:rPr kumimoji="1" lang="ko-KR" altLang="en-US" dirty="0"/>
              <a:t> </a:t>
            </a:r>
            <a:r>
              <a:rPr kumimoji="1" lang="en-US" altLang="ko-KR" dirty="0"/>
              <a:t>X</a:t>
            </a:r>
          </a:p>
          <a:p>
            <a:pPr marL="285750" indent="-285750" algn="r">
              <a:buFont typeface="Arial" panose="020B0604020202020204" pitchFamily="34" charset="0"/>
              <a:buChar char="•"/>
            </a:pPr>
            <a:r>
              <a:rPr kumimoji="1" lang="ko-KR" altLang="en-US" dirty="0" err="1"/>
              <a:t>멀티스레드</a:t>
            </a:r>
            <a:endParaRPr kumimoji="1" lang="en-US" altLang="ko-KR" dirty="0"/>
          </a:p>
          <a:p>
            <a:pPr marL="285750" indent="-285750" algn="r">
              <a:buFont typeface="Arial" panose="020B0604020202020204" pitchFamily="34" charset="0"/>
              <a:buChar char="•"/>
            </a:pPr>
            <a:r>
              <a:rPr kumimoji="1" lang="ko-KR" altLang="en-US" dirty="0"/>
              <a:t>설계적 측면 강조</a:t>
            </a:r>
            <a:endParaRPr kumimoji="1" lang="en-US" altLang="ko-KR" dirty="0"/>
          </a:p>
          <a:p>
            <a:endParaRPr kumimoji="1" lang="ko-Kore-US" altLang="en-US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5C0AF209-9769-404A-9A63-C10BB021DE90}"/>
              </a:ext>
            </a:extLst>
          </p:cNvPr>
          <p:cNvSpPr txBox="1"/>
          <p:nvPr/>
        </p:nvSpPr>
        <p:spPr>
          <a:xfrm>
            <a:off x="1928191" y="4883327"/>
            <a:ext cx="247856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하드웨어 직접 제어</a:t>
            </a: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자판기</a:t>
            </a:r>
            <a:r>
              <a:rPr kumimoji="1" lang="en-US" altLang="ko-KR" dirty="0"/>
              <a:t>,</a:t>
            </a:r>
            <a:r>
              <a:rPr kumimoji="1" lang="ko-KR" altLang="en-US" dirty="0"/>
              <a:t> 선풍기</a:t>
            </a: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속도 요구 프로그램</a:t>
            </a:r>
            <a:endParaRPr kumimoji="1" lang="ko-Kore-US" altLang="en-US" dirty="0"/>
          </a:p>
        </p:txBody>
      </p:sp>
    </p:spTree>
    <p:extLst>
      <p:ext uri="{BB962C8B-B14F-4D97-AF65-F5344CB8AC3E}">
        <p14:creationId xmlns:p14="http://schemas.microsoft.com/office/powerpoint/2010/main" val="22387397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5A5CAA84-AA25-2544-9EC1-B15A1FFADB00}"/>
              </a:ext>
            </a:extLst>
          </p:cNvPr>
          <p:cNvSpPr>
            <a:spLocks/>
          </p:cNvSpPr>
          <p:nvPr/>
        </p:nvSpPr>
        <p:spPr>
          <a:xfrm>
            <a:off x="4978894" y="1987427"/>
            <a:ext cx="2234212" cy="223421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60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2</a:t>
            </a:r>
            <a:endParaRPr kumimoji="1" lang="ko-Kore-US" altLang="en-US" sz="60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C106203-B693-CF4B-B67E-5299E4ABAC30}"/>
              </a:ext>
            </a:extLst>
          </p:cNvPr>
          <p:cNvSpPr txBox="1"/>
          <p:nvPr/>
        </p:nvSpPr>
        <p:spPr>
          <a:xfrm>
            <a:off x="4978892" y="4456936"/>
            <a:ext cx="22342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0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Hello JAVA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71A24CF-417B-9C4E-8BC7-C35B2B54A3CC}"/>
              </a:ext>
            </a:extLst>
          </p:cNvPr>
          <p:cNvSpPr txBox="1"/>
          <p:nvPr/>
        </p:nvSpPr>
        <p:spPr>
          <a:xfrm>
            <a:off x="4978892" y="4852911"/>
            <a:ext cx="22342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맛보기</a:t>
            </a:r>
            <a:endParaRPr kumimoji="1" lang="en-US" altLang="ko-KR" sz="12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D82E6812-F80B-364F-99BD-D32C02FCC4F9}"/>
              </a:ext>
            </a:extLst>
          </p:cNvPr>
          <p:cNvCxnSpPr>
            <a:cxnSpLocks/>
          </p:cNvCxnSpPr>
          <p:nvPr/>
        </p:nvCxnSpPr>
        <p:spPr>
          <a:xfrm>
            <a:off x="4978894" y="5402774"/>
            <a:ext cx="2234213" cy="0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[R] 15">
            <a:extLst>
              <a:ext uri="{FF2B5EF4-FFF2-40B4-BE49-F238E27FC236}">
                <a16:creationId xmlns:a16="http://schemas.microsoft.com/office/drawing/2014/main" id="{02A0C67F-910D-A349-B3ED-1DBD40FA1A8F}"/>
              </a:ext>
            </a:extLst>
          </p:cNvPr>
          <p:cNvCxnSpPr>
            <a:cxnSpLocks/>
          </p:cNvCxnSpPr>
          <p:nvPr/>
        </p:nvCxnSpPr>
        <p:spPr>
          <a:xfrm>
            <a:off x="4978894" y="4339287"/>
            <a:ext cx="2234213" cy="0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14713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08DE1DE1-CC51-6545-A7DF-CC77AA7B231A}"/>
              </a:ext>
            </a:extLst>
          </p:cNvPr>
          <p:cNvSpPr/>
          <p:nvPr/>
        </p:nvSpPr>
        <p:spPr>
          <a:xfrm>
            <a:off x="0" y="101246"/>
            <a:ext cx="1928191" cy="106348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60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2</a:t>
            </a:r>
            <a:endParaRPr kumimoji="1" lang="ko-Kore-US" altLang="en-US" sz="60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A969012-D56B-3B42-B33E-1B6BFC71CF7A}"/>
              </a:ext>
            </a:extLst>
          </p:cNvPr>
          <p:cNvSpPr txBox="1"/>
          <p:nvPr/>
        </p:nvSpPr>
        <p:spPr>
          <a:xfrm>
            <a:off x="2056344" y="224829"/>
            <a:ext cx="18000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Hello JAVA</a:t>
            </a:r>
          </a:p>
          <a:p>
            <a:endParaRPr kumimoji="1" lang="en-US" altLang="ko-KR" sz="2000" b="1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D591C89B-2BFD-9943-8777-4025D084F38A}"/>
              </a:ext>
            </a:extLst>
          </p:cNvPr>
          <p:cNvCxnSpPr>
            <a:cxnSpLocks/>
          </p:cNvCxnSpPr>
          <p:nvPr/>
        </p:nvCxnSpPr>
        <p:spPr>
          <a:xfrm>
            <a:off x="2069563" y="1164733"/>
            <a:ext cx="2234213" cy="0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72AC0EDE-2B6B-4F49-A704-812B7F57C6B0}"/>
              </a:ext>
            </a:extLst>
          </p:cNvPr>
          <p:cNvCxnSpPr>
            <a:cxnSpLocks/>
          </p:cNvCxnSpPr>
          <p:nvPr/>
        </p:nvCxnSpPr>
        <p:spPr>
          <a:xfrm>
            <a:off x="2069563" y="101246"/>
            <a:ext cx="2234213" cy="0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AA779F5-980D-4F4D-AC08-12FE70E2F56F}"/>
              </a:ext>
            </a:extLst>
          </p:cNvPr>
          <p:cNvSpPr/>
          <p:nvPr/>
        </p:nvSpPr>
        <p:spPr>
          <a:xfrm>
            <a:off x="964095" y="1302374"/>
            <a:ext cx="4931801" cy="37042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ore-US" sz="20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public class Main {</a:t>
            </a:r>
          </a:p>
          <a:p>
            <a:endParaRPr kumimoji="1" lang="en-US" altLang="ko-Kore-US" sz="2000" dirty="0">
              <a:solidFill>
                <a:schemeClr val="tx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r>
              <a:rPr kumimoji="1" lang="en-US" altLang="ko-Kore-US" sz="20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   public static void main(String[] </a:t>
            </a:r>
            <a:r>
              <a:rPr kumimoji="1" lang="en-US" altLang="ko-Kore-US" sz="2000" dirty="0" err="1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args</a:t>
            </a:r>
            <a:r>
              <a:rPr kumimoji="1" lang="en-US" altLang="ko-Kore-US" sz="20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) {</a:t>
            </a:r>
          </a:p>
          <a:p>
            <a:r>
              <a:rPr kumimoji="1" lang="en-US" altLang="ko-Kore-US" sz="20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       </a:t>
            </a:r>
            <a:r>
              <a:rPr kumimoji="1" lang="en-US" altLang="ko-Kore-US" sz="2000" dirty="0" err="1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System.out.println</a:t>
            </a:r>
            <a:r>
              <a:rPr kumimoji="1" lang="en-US" altLang="ko-Kore-US" sz="20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(</a:t>
            </a:r>
            <a:r>
              <a:rPr kumimoji="1" lang="en-US" altLang="ko-KR" sz="20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“Hello JAVA”</a:t>
            </a:r>
            <a:r>
              <a:rPr kumimoji="1" lang="en-US" altLang="ko-Kore-US" sz="20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);</a:t>
            </a:r>
          </a:p>
          <a:p>
            <a:r>
              <a:rPr kumimoji="1" lang="en-US" altLang="ko-Kore-US" sz="20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}</a:t>
            </a:r>
          </a:p>
          <a:p>
            <a:r>
              <a:rPr kumimoji="1" lang="en-US" altLang="ko-Kore-US" sz="20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}</a:t>
            </a:r>
            <a:endParaRPr kumimoji="1" lang="ko-Kore-US" altLang="en-US" sz="1600" dirty="0">
              <a:solidFill>
                <a:schemeClr val="tx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606F5C0-904C-6940-B55F-204162FB0AF3}"/>
              </a:ext>
            </a:extLst>
          </p:cNvPr>
          <p:cNvSpPr/>
          <p:nvPr/>
        </p:nvSpPr>
        <p:spPr>
          <a:xfrm>
            <a:off x="986397" y="5144249"/>
            <a:ext cx="4931801" cy="14142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sz="11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Hello JAVA</a:t>
            </a:r>
            <a:endParaRPr kumimoji="1" lang="ko-Kore-US" altLang="en-US" sz="1100" dirty="0">
              <a:solidFill>
                <a:schemeClr val="tx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50C0B74-1A54-B94D-A179-DB8C3114C951}"/>
              </a:ext>
            </a:extLst>
          </p:cNvPr>
          <p:cNvSpPr/>
          <p:nvPr/>
        </p:nvSpPr>
        <p:spPr>
          <a:xfrm>
            <a:off x="6296106" y="1302374"/>
            <a:ext cx="4931801" cy="37042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ore-US" sz="20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public class Main {</a:t>
            </a:r>
          </a:p>
          <a:p>
            <a:endParaRPr kumimoji="1" lang="en-US" altLang="ko-Kore-US" sz="2000" dirty="0">
              <a:solidFill>
                <a:schemeClr val="tx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r>
              <a:rPr kumimoji="1" lang="en-US" altLang="ko-Kore-US" sz="20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   public static void main(String[] </a:t>
            </a:r>
            <a:r>
              <a:rPr kumimoji="1" lang="en-US" altLang="ko-Kore-US" sz="2000" dirty="0" err="1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args</a:t>
            </a:r>
            <a:r>
              <a:rPr kumimoji="1" lang="en-US" altLang="ko-Kore-US" sz="20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) {</a:t>
            </a:r>
          </a:p>
          <a:p>
            <a:r>
              <a:rPr kumimoji="1" lang="en-US" altLang="ko-Kore-US" sz="20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       String</a:t>
            </a:r>
            <a:r>
              <a:rPr kumimoji="1" lang="ko-KR" altLang="en-US" sz="20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kumimoji="1" lang="en-US" altLang="ko-KR" sz="20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name</a:t>
            </a:r>
            <a:r>
              <a:rPr kumimoji="1" lang="ko-KR" altLang="en-US" sz="20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kumimoji="1" lang="en-US" altLang="ko-KR" sz="20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=</a:t>
            </a:r>
            <a:r>
              <a:rPr kumimoji="1" lang="ko-KR" altLang="en-US" sz="20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kumimoji="1" lang="en-US" altLang="ko-KR" sz="20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“</a:t>
            </a:r>
            <a:r>
              <a:rPr kumimoji="1" lang="ko-KR" altLang="en-US" sz="20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명준</a:t>
            </a:r>
            <a:r>
              <a:rPr kumimoji="1" lang="en-US" altLang="ko-KR" sz="20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”;</a:t>
            </a:r>
            <a:endParaRPr kumimoji="1" lang="en-US" altLang="ko-Kore-US" sz="2000" dirty="0">
              <a:solidFill>
                <a:schemeClr val="tx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r>
              <a:rPr kumimoji="1" lang="en-US" altLang="ko-Kore-US" sz="20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       </a:t>
            </a:r>
            <a:r>
              <a:rPr kumimoji="1" lang="en-US" altLang="ko-Kore-US" sz="2000" dirty="0" err="1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System.out.println</a:t>
            </a:r>
            <a:r>
              <a:rPr kumimoji="1" lang="en-US" altLang="ko-Kore-US" sz="20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(</a:t>
            </a:r>
            <a:r>
              <a:rPr kumimoji="1" lang="en-US" altLang="ko-KR" sz="20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“Hello ”+ name</a:t>
            </a:r>
            <a:r>
              <a:rPr kumimoji="1" lang="en-US" altLang="ko-Kore-US" sz="20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);</a:t>
            </a:r>
          </a:p>
          <a:p>
            <a:r>
              <a:rPr kumimoji="1" lang="en-US" altLang="ko-Kore-US" sz="20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}</a:t>
            </a:r>
          </a:p>
          <a:p>
            <a:r>
              <a:rPr kumimoji="1" lang="en-US" altLang="ko-Kore-US" sz="20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}</a:t>
            </a:r>
            <a:endParaRPr kumimoji="1" lang="ko-Kore-US" altLang="en-US" sz="1600" dirty="0">
              <a:solidFill>
                <a:schemeClr val="tx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D29F4C5-5D41-6F4E-94F8-5A8636132A1D}"/>
              </a:ext>
            </a:extLst>
          </p:cNvPr>
          <p:cNvSpPr/>
          <p:nvPr/>
        </p:nvSpPr>
        <p:spPr>
          <a:xfrm>
            <a:off x="6318408" y="5144249"/>
            <a:ext cx="4931801" cy="14142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sz="11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Hello </a:t>
            </a:r>
            <a:r>
              <a:rPr kumimoji="1" lang="ko-KR" altLang="en-US" sz="11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명준</a:t>
            </a:r>
            <a:endParaRPr kumimoji="1" lang="ko-Kore-US" altLang="en-US" sz="1100" dirty="0">
              <a:solidFill>
                <a:schemeClr val="tx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527618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08DE1DE1-CC51-6545-A7DF-CC77AA7B231A}"/>
              </a:ext>
            </a:extLst>
          </p:cNvPr>
          <p:cNvSpPr/>
          <p:nvPr/>
        </p:nvSpPr>
        <p:spPr>
          <a:xfrm>
            <a:off x="0" y="101246"/>
            <a:ext cx="1928191" cy="106348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60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2</a:t>
            </a:r>
            <a:endParaRPr kumimoji="1" lang="ko-Kore-US" altLang="en-US" sz="60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A969012-D56B-3B42-B33E-1B6BFC71CF7A}"/>
              </a:ext>
            </a:extLst>
          </p:cNvPr>
          <p:cNvSpPr txBox="1"/>
          <p:nvPr/>
        </p:nvSpPr>
        <p:spPr>
          <a:xfrm>
            <a:off x="2022121" y="218895"/>
            <a:ext cx="18000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Hello JAVA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09C3718-DB75-364F-8C27-E84AF2199C70}"/>
              </a:ext>
            </a:extLst>
          </p:cNvPr>
          <p:cNvSpPr txBox="1"/>
          <p:nvPr/>
        </p:nvSpPr>
        <p:spPr>
          <a:xfrm>
            <a:off x="2022121" y="695258"/>
            <a:ext cx="22342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변수가 없다면</a:t>
            </a:r>
            <a:r>
              <a:rPr kumimoji="1" lang="en-US" altLang="ko-KR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?</a:t>
            </a:r>
          </a:p>
        </p:txBody>
      </p: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D591C89B-2BFD-9943-8777-4025D084F38A}"/>
              </a:ext>
            </a:extLst>
          </p:cNvPr>
          <p:cNvCxnSpPr>
            <a:cxnSpLocks/>
          </p:cNvCxnSpPr>
          <p:nvPr/>
        </p:nvCxnSpPr>
        <p:spPr>
          <a:xfrm>
            <a:off x="2069563" y="1164733"/>
            <a:ext cx="2234213" cy="0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72AC0EDE-2B6B-4F49-A704-812B7F57C6B0}"/>
              </a:ext>
            </a:extLst>
          </p:cNvPr>
          <p:cNvCxnSpPr>
            <a:cxnSpLocks/>
          </p:cNvCxnSpPr>
          <p:nvPr/>
        </p:nvCxnSpPr>
        <p:spPr>
          <a:xfrm>
            <a:off x="2069563" y="101246"/>
            <a:ext cx="2234213" cy="0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753B2D2-7727-B240-B09D-00EE00C2D92A}"/>
              </a:ext>
            </a:extLst>
          </p:cNvPr>
          <p:cNvSpPr/>
          <p:nvPr/>
        </p:nvSpPr>
        <p:spPr>
          <a:xfrm>
            <a:off x="986397" y="1317187"/>
            <a:ext cx="4931801" cy="37042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ore-US" sz="16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public class Main {</a:t>
            </a:r>
          </a:p>
          <a:p>
            <a:endParaRPr kumimoji="1" lang="en-US" altLang="ko-Kore-US" sz="1600" dirty="0">
              <a:solidFill>
                <a:schemeClr val="tx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r>
              <a:rPr kumimoji="1" lang="en-US" altLang="ko-Kore-US" sz="16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   public static void main(String[] </a:t>
            </a:r>
            <a:r>
              <a:rPr kumimoji="1" lang="en-US" altLang="ko-Kore-US" sz="1600" dirty="0" err="1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args</a:t>
            </a:r>
            <a:r>
              <a:rPr kumimoji="1" lang="en-US" altLang="ko-Kore-US" sz="16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) {</a:t>
            </a:r>
          </a:p>
          <a:p>
            <a:r>
              <a:rPr kumimoji="1" lang="en-US" altLang="ko-Kore-US" sz="16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       </a:t>
            </a:r>
            <a:r>
              <a:rPr kumimoji="1" lang="en-US" altLang="ko-Kore-US" sz="1600" dirty="0" err="1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System.out.println</a:t>
            </a:r>
            <a:r>
              <a:rPr kumimoji="1" lang="en-US" altLang="ko-Kore-US" sz="16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(1+2);</a:t>
            </a:r>
          </a:p>
          <a:p>
            <a:r>
              <a:rPr kumimoji="1" lang="en-US" altLang="ko-Kore-US" sz="16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       </a:t>
            </a:r>
            <a:r>
              <a:rPr kumimoji="1" lang="en-US" altLang="ko-Kore-US" sz="1600" dirty="0" err="1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System.out.println</a:t>
            </a:r>
            <a:r>
              <a:rPr kumimoji="1" lang="en-US" altLang="ko-Kore-US" sz="16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(1+2+3);</a:t>
            </a:r>
          </a:p>
          <a:p>
            <a:r>
              <a:rPr kumimoji="1" lang="en-US" altLang="ko-Kore-US" sz="16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       </a:t>
            </a:r>
            <a:r>
              <a:rPr kumimoji="1" lang="en-US" altLang="ko-Kore-US" sz="1600" dirty="0" err="1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System.out.println</a:t>
            </a:r>
            <a:r>
              <a:rPr kumimoji="1" lang="en-US" altLang="ko-Kore-US" sz="16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(1+2+3+4);</a:t>
            </a:r>
          </a:p>
          <a:p>
            <a:r>
              <a:rPr kumimoji="1" lang="en-US" altLang="ko-Kore-US" sz="16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       </a:t>
            </a:r>
            <a:r>
              <a:rPr kumimoji="1" lang="en-US" altLang="ko-Kore-US" sz="1600" dirty="0" err="1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System.out.println</a:t>
            </a:r>
            <a:r>
              <a:rPr kumimoji="1" lang="en-US" altLang="ko-Kore-US" sz="16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(1+2+3+4+5);</a:t>
            </a:r>
          </a:p>
          <a:p>
            <a:r>
              <a:rPr kumimoji="1" lang="en-US" altLang="ko-Kore-US" sz="16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       </a:t>
            </a:r>
            <a:r>
              <a:rPr kumimoji="1" lang="en-US" altLang="ko-Kore-US" sz="1600" dirty="0" err="1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System.out.println</a:t>
            </a:r>
            <a:r>
              <a:rPr kumimoji="1" lang="en-US" altLang="ko-Kore-US" sz="16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(1+2+3+4+5+6);</a:t>
            </a:r>
          </a:p>
          <a:p>
            <a:r>
              <a:rPr kumimoji="1" lang="en-US" altLang="ko-Kore-US" sz="16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       </a:t>
            </a:r>
            <a:r>
              <a:rPr kumimoji="1" lang="en-US" altLang="ko-Kore-US" sz="1600" dirty="0" err="1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System.out.println</a:t>
            </a:r>
            <a:r>
              <a:rPr kumimoji="1" lang="en-US" altLang="ko-Kore-US" sz="16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(1+2+3+4+5+6+7);</a:t>
            </a:r>
          </a:p>
          <a:p>
            <a:r>
              <a:rPr kumimoji="1" lang="en-US" altLang="ko-Kore-US" sz="16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     </a:t>
            </a:r>
            <a:r>
              <a:rPr kumimoji="1" lang="ko-KR" altLang="en-US" sz="16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 </a:t>
            </a:r>
            <a:r>
              <a:rPr kumimoji="1" lang="en-US" altLang="ko-Kore-US" sz="1600" dirty="0" err="1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System.out.println</a:t>
            </a:r>
            <a:r>
              <a:rPr kumimoji="1" lang="en-US" altLang="ko-Kore-US" sz="16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(1+2+3+4+5+6+7+8);</a:t>
            </a:r>
          </a:p>
          <a:p>
            <a:r>
              <a:rPr kumimoji="1" lang="en-US" altLang="ko-Kore-US" sz="16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       </a:t>
            </a:r>
            <a:r>
              <a:rPr kumimoji="1" lang="en-US" altLang="ko-Kore-US" sz="1600" dirty="0" err="1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System.out.println</a:t>
            </a:r>
            <a:r>
              <a:rPr kumimoji="1" lang="en-US" altLang="ko-Kore-US" sz="16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(1+2+3+4+5+6+7+8+9);</a:t>
            </a:r>
          </a:p>
          <a:p>
            <a:r>
              <a:rPr kumimoji="1" lang="en-US" altLang="ko-Kore-US" sz="16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   }</a:t>
            </a:r>
          </a:p>
          <a:p>
            <a:r>
              <a:rPr kumimoji="1" lang="en-US" altLang="ko-Kore-US" sz="16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}</a:t>
            </a:r>
            <a:endParaRPr kumimoji="1" lang="ko-Kore-US" altLang="en-US" sz="1600" dirty="0">
              <a:solidFill>
                <a:schemeClr val="tx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8D8C727-7611-0B41-ACB9-6A4230496D12}"/>
              </a:ext>
            </a:extLst>
          </p:cNvPr>
          <p:cNvSpPr/>
          <p:nvPr/>
        </p:nvSpPr>
        <p:spPr>
          <a:xfrm>
            <a:off x="6273802" y="1317187"/>
            <a:ext cx="4931801" cy="37042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ore-US" sz="16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public class Main {</a:t>
            </a:r>
          </a:p>
          <a:p>
            <a:endParaRPr kumimoji="1" lang="en-US" altLang="ko-Kore-US" sz="1600" dirty="0">
              <a:solidFill>
                <a:schemeClr val="tx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r>
              <a:rPr kumimoji="1" lang="en-US" altLang="ko-Kore-US" sz="16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   public static void main(String[] </a:t>
            </a:r>
            <a:r>
              <a:rPr kumimoji="1" lang="en-US" altLang="ko-Kore-US" sz="1600" dirty="0" err="1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args</a:t>
            </a:r>
            <a:r>
              <a:rPr kumimoji="1" lang="en-US" altLang="ko-Kore-US" sz="16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) {</a:t>
            </a:r>
          </a:p>
          <a:p>
            <a:r>
              <a:rPr kumimoji="1" lang="en-US" altLang="ko-Kore-US" sz="1600" dirty="0">
                <a:solidFill>
                  <a:srgbClr val="FF0000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       int res =1;</a:t>
            </a:r>
          </a:p>
          <a:p>
            <a:r>
              <a:rPr kumimoji="1" lang="en-US" altLang="ko-Kore-US" sz="16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       </a:t>
            </a:r>
            <a:r>
              <a:rPr kumimoji="1" lang="en-US" altLang="ko-Kore-US" sz="1600" dirty="0" err="1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System.out.println</a:t>
            </a:r>
            <a:r>
              <a:rPr kumimoji="1" lang="en-US" altLang="ko-Kore-US" sz="16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(res+=2);</a:t>
            </a:r>
          </a:p>
          <a:p>
            <a:r>
              <a:rPr kumimoji="1" lang="en-US" altLang="ko-Kore-US" sz="16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       </a:t>
            </a:r>
            <a:r>
              <a:rPr kumimoji="1" lang="en-US" altLang="ko-Kore-US" sz="1600" dirty="0" err="1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System.out.println</a:t>
            </a:r>
            <a:r>
              <a:rPr kumimoji="1" lang="en-US" altLang="ko-Kore-US" sz="16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(res+=3);</a:t>
            </a:r>
          </a:p>
          <a:p>
            <a:r>
              <a:rPr kumimoji="1" lang="en-US" altLang="ko-Kore-US" sz="16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       </a:t>
            </a:r>
            <a:r>
              <a:rPr kumimoji="1" lang="en-US" altLang="ko-Kore-US" sz="1600" dirty="0" err="1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System.out.println</a:t>
            </a:r>
            <a:r>
              <a:rPr kumimoji="1" lang="en-US" altLang="ko-Kore-US" sz="16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(res+=4);</a:t>
            </a:r>
          </a:p>
          <a:p>
            <a:r>
              <a:rPr kumimoji="1" lang="en-US" altLang="ko-Kore-US" sz="16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       </a:t>
            </a:r>
            <a:r>
              <a:rPr kumimoji="1" lang="en-US" altLang="ko-Kore-US" sz="1600" dirty="0" err="1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System.out.println</a:t>
            </a:r>
            <a:r>
              <a:rPr kumimoji="1" lang="en-US" altLang="ko-Kore-US" sz="16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(res+=5);</a:t>
            </a:r>
          </a:p>
          <a:p>
            <a:r>
              <a:rPr kumimoji="1" lang="en-US" altLang="ko-Kore-US" sz="16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       </a:t>
            </a:r>
            <a:r>
              <a:rPr kumimoji="1" lang="en-US" altLang="ko-Kore-US" sz="1600" dirty="0" err="1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System.out.println</a:t>
            </a:r>
            <a:r>
              <a:rPr kumimoji="1" lang="en-US" altLang="ko-Kore-US" sz="16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(res+=6);</a:t>
            </a:r>
          </a:p>
          <a:p>
            <a:r>
              <a:rPr kumimoji="1" lang="en-US" altLang="ko-Kore-US" sz="16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       </a:t>
            </a:r>
            <a:r>
              <a:rPr kumimoji="1" lang="en-US" altLang="ko-Kore-US" sz="1600" dirty="0" err="1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System.out.println</a:t>
            </a:r>
            <a:r>
              <a:rPr kumimoji="1" lang="en-US" altLang="ko-Kore-US" sz="16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(res+=7);</a:t>
            </a:r>
          </a:p>
          <a:p>
            <a:r>
              <a:rPr kumimoji="1" lang="en-US" altLang="ko-Kore-US" sz="16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       </a:t>
            </a:r>
            <a:r>
              <a:rPr kumimoji="1" lang="en-US" altLang="ko-Kore-US" sz="1600" dirty="0" err="1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System.out.println</a:t>
            </a:r>
            <a:r>
              <a:rPr kumimoji="1" lang="en-US" altLang="ko-Kore-US" sz="16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(res+=8);</a:t>
            </a:r>
          </a:p>
          <a:p>
            <a:r>
              <a:rPr kumimoji="1" lang="en-US" altLang="ko-Kore-US" sz="16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       </a:t>
            </a:r>
            <a:r>
              <a:rPr kumimoji="1" lang="en-US" altLang="ko-Kore-US" sz="1600" dirty="0" err="1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System.out.println</a:t>
            </a:r>
            <a:r>
              <a:rPr kumimoji="1" lang="en-US" altLang="ko-Kore-US" sz="16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(res+=9);</a:t>
            </a:r>
          </a:p>
          <a:p>
            <a:r>
              <a:rPr kumimoji="1" lang="en-US" altLang="ko-Kore-US" sz="16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   }</a:t>
            </a:r>
          </a:p>
          <a:p>
            <a:r>
              <a:rPr kumimoji="1" lang="en-US" altLang="ko-Kore-US" sz="16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}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6F098BB-64AC-2B4E-A2F8-4F6019C874FB}"/>
              </a:ext>
            </a:extLst>
          </p:cNvPr>
          <p:cNvSpPr/>
          <p:nvPr/>
        </p:nvSpPr>
        <p:spPr>
          <a:xfrm>
            <a:off x="986397" y="5144249"/>
            <a:ext cx="4931801" cy="14142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ore-US" sz="11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3</a:t>
            </a:r>
          </a:p>
          <a:p>
            <a:r>
              <a:rPr kumimoji="1" lang="en-US" altLang="ko-KR" sz="11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6</a:t>
            </a:r>
          </a:p>
          <a:p>
            <a:r>
              <a:rPr kumimoji="1" lang="en-US" altLang="ko-KR" sz="11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10</a:t>
            </a:r>
          </a:p>
          <a:p>
            <a:r>
              <a:rPr kumimoji="1" lang="en-US" altLang="ko-KR" sz="11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15</a:t>
            </a:r>
          </a:p>
          <a:p>
            <a:r>
              <a:rPr kumimoji="1" lang="en-US" altLang="ko-KR" sz="11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21</a:t>
            </a:r>
          </a:p>
          <a:p>
            <a:r>
              <a:rPr kumimoji="1" lang="en-US" altLang="ko-KR" sz="11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28</a:t>
            </a:r>
          </a:p>
          <a:p>
            <a:r>
              <a:rPr kumimoji="1" lang="en-US" altLang="ko-KR" sz="11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36</a:t>
            </a:r>
          </a:p>
          <a:p>
            <a:r>
              <a:rPr kumimoji="1" lang="en-US" altLang="ko-KR" sz="11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45</a:t>
            </a:r>
            <a:endParaRPr kumimoji="1" lang="ko-Kore-US" altLang="en-US" sz="1100" dirty="0">
              <a:solidFill>
                <a:schemeClr val="tx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D20C61F-3C45-F943-86ED-2869B154CBBC}"/>
              </a:ext>
            </a:extLst>
          </p:cNvPr>
          <p:cNvSpPr/>
          <p:nvPr/>
        </p:nvSpPr>
        <p:spPr>
          <a:xfrm>
            <a:off x="6273802" y="5144249"/>
            <a:ext cx="4931801" cy="14142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ore-US" sz="11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3</a:t>
            </a:r>
          </a:p>
          <a:p>
            <a:r>
              <a:rPr kumimoji="1" lang="en-US" altLang="ko-KR" sz="11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6</a:t>
            </a:r>
          </a:p>
          <a:p>
            <a:r>
              <a:rPr kumimoji="1" lang="en-US" altLang="ko-KR" sz="11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10</a:t>
            </a:r>
          </a:p>
          <a:p>
            <a:r>
              <a:rPr kumimoji="1" lang="en-US" altLang="ko-KR" sz="11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15</a:t>
            </a:r>
          </a:p>
          <a:p>
            <a:r>
              <a:rPr kumimoji="1" lang="en-US" altLang="ko-KR" sz="11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21</a:t>
            </a:r>
          </a:p>
          <a:p>
            <a:r>
              <a:rPr kumimoji="1" lang="en-US" altLang="ko-KR" sz="11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28</a:t>
            </a:r>
          </a:p>
          <a:p>
            <a:r>
              <a:rPr kumimoji="1" lang="en-US" altLang="ko-KR" sz="11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36</a:t>
            </a:r>
          </a:p>
          <a:p>
            <a:r>
              <a:rPr kumimoji="1" lang="en-US" altLang="ko-KR" sz="11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45</a:t>
            </a:r>
            <a:endParaRPr kumimoji="1" lang="ko-Kore-US" altLang="en-US" sz="1100" dirty="0">
              <a:solidFill>
                <a:schemeClr val="tx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585047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8E9CF56B-F248-1543-A450-DA26526EA9D4}"/>
              </a:ext>
            </a:extLst>
          </p:cNvPr>
          <p:cNvCxnSpPr>
            <a:cxnSpLocks/>
          </p:cNvCxnSpPr>
          <p:nvPr/>
        </p:nvCxnSpPr>
        <p:spPr>
          <a:xfrm>
            <a:off x="6353503" y="1606441"/>
            <a:ext cx="4554388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43C28DF-D7F3-DF42-BBA6-3A52C50AC81A}"/>
              </a:ext>
            </a:extLst>
          </p:cNvPr>
          <p:cNvSpPr txBox="1"/>
          <p:nvPr/>
        </p:nvSpPr>
        <p:spPr>
          <a:xfrm>
            <a:off x="8630697" y="810790"/>
            <a:ext cx="23048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ko-KR" altLang="en-US" sz="40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학습내용</a:t>
            </a:r>
            <a:endParaRPr kumimoji="1" lang="en-US" altLang="ko-KR" sz="40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C1BB3FC-7D16-5F45-9FD0-7238CDB55B79}"/>
              </a:ext>
            </a:extLst>
          </p:cNvPr>
          <p:cNvSpPr txBox="1"/>
          <p:nvPr/>
        </p:nvSpPr>
        <p:spPr>
          <a:xfrm>
            <a:off x="9085183" y="1978237"/>
            <a:ext cx="18000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ko-KR" altLang="en-US" sz="24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자바의 시작</a:t>
            </a:r>
            <a:endParaRPr kumimoji="1" lang="en-US" altLang="ko-KR" sz="2400" b="1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28983B1-23B3-F24A-B6D5-FEF8A37BCCD9}"/>
              </a:ext>
            </a:extLst>
          </p:cNvPr>
          <p:cNvSpPr txBox="1"/>
          <p:nvPr/>
        </p:nvSpPr>
        <p:spPr>
          <a:xfrm>
            <a:off x="8182039" y="1755031"/>
            <a:ext cx="52748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400" dirty="0">
                <a:solidFill>
                  <a:srgbClr val="FFC000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0D322C6-0C30-8945-A669-5728C16029BC}"/>
              </a:ext>
            </a:extLst>
          </p:cNvPr>
          <p:cNvSpPr txBox="1"/>
          <p:nvPr/>
        </p:nvSpPr>
        <p:spPr>
          <a:xfrm>
            <a:off x="8445783" y="2443641"/>
            <a:ext cx="24467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자바 언어와 플랫폼에 대한 이해</a:t>
            </a:r>
            <a:endParaRPr kumimoji="1" lang="en-US" altLang="ko-KR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cxnSp>
        <p:nvCxnSpPr>
          <p:cNvPr id="16" name="직선 연결선[R] 15">
            <a:extLst>
              <a:ext uri="{FF2B5EF4-FFF2-40B4-BE49-F238E27FC236}">
                <a16:creationId xmlns:a16="http://schemas.microsoft.com/office/drawing/2014/main" id="{0432A83E-845F-8B4A-8A0F-32F15B32DBCF}"/>
              </a:ext>
            </a:extLst>
          </p:cNvPr>
          <p:cNvCxnSpPr>
            <a:cxnSpLocks/>
          </p:cNvCxnSpPr>
          <p:nvPr/>
        </p:nvCxnSpPr>
        <p:spPr>
          <a:xfrm>
            <a:off x="8182039" y="3177737"/>
            <a:ext cx="2710488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F1A7CE9E-0730-6341-A34C-5A1A1BE72D25}"/>
              </a:ext>
            </a:extLst>
          </p:cNvPr>
          <p:cNvSpPr txBox="1"/>
          <p:nvPr/>
        </p:nvSpPr>
        <p:spPr>
          <a:xfrm>
            <a:off x="9085183" y="3514713"/>
            <a:ext cx="18000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24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Hello JAVA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80E411E-12B1-5845-BF2F-887A60C04471}"/>
              </a:ext>
            </a:extLst>
          </p:cNvPr>
          <p:cNvSpPr txBox="1"/>
          <p:nvPr/>
        </p:nvSpPr>
        <p:spPr>
          <a:xfrm>
            <a:off x="8182039" y="3330020"/>
            <a:ext cx="52748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400" dirty="0">
                <a:solidFill>
                  <a:srgbClr val="FFC000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2</a:t>
            </a:r>
          </a:p>
        </p:txBody>
      </p: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6F341052-CEFC-E545-9D6B-A13F46DD091F}"/>
              </a:ext>
            </a:extLst>
          </p:cNvPr>
          <p:cNvCxnSpPr>
            <a:cxnSpLocks/>
          </p:cNvCxnSpPr>
          <p:nvPr/>
        </p:nvCxnSpPr>
        <p:spPr>
          <a:xfrm>
            <a:off x="8182039" y="4752726"/>
            <a:ext cx="2710488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10900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B34EF438-5F62-1E4D-9B1C-AE1BF559BF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174"/>
          <a:stretch/>
        </p:blipFill>
        <p:spPr>
          <a:xfrm>
            <a:off x="1933983" y="1395660"/>
            <a:ext cx="9132678" cy="40666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274535A-53B3-9D4E-812E-3D8195A809D1}"/>
              </a:ext>
            </a:extLst>
          </p:cNvPr>
          <p:cNvSpPr txBox="1"/>
          <p:nvPr/>
        </p:nvSpPr>
        <p:spPr>
          <a:xfrm>
            <a:off x="133945" y="254521"/>
            <a:ext cx="18000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보조 교제</a:t>
            </a:r>
            <a:endParaRPr kumimoji="1" lang="en-US" altLang="ko-KR" sz="2000" b="1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651AD345-3396-4148-A555-563A7FF6E4AB}"/>
              </a:ext>
            </a:extLst>
          </p:cNvPr>
          <p:cNvCxnSpPr>
            <a:cxnSpLocks/>
          </p:cNvCxnSpPr>
          <p:nvPr/>
        </p:nvCxnSpPr>
        <p:spPr>
          <a:xfrm>
            <a:off x="181387" y="1200359"/>
            <a:ext cx="2234213" cy="0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695F63CB-5708-2548-93D8-513FCDEA7D59}"/>
              </a:ext>
            </a:extLst>
          </p:cNvPr>
          <p:cNvCxnSpPr>
            <a:cxnSpLocks/>
          </p:cNvCxnSpPr>
          <p:nvPr/>
        </p:nvCxnSpPr>
        <p:spPr>
          <a:xfrm>
            <a:off x="181387" y="136872"/>
            <a:ext cx="2234213" cy="0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73044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5A5CAA84-AA25-2544-9EC1-B15A1FFADB00}"/>
              </a:ext>
            </a:extLst>
          </p:cNvPr>
          <p:cNvSpPr>
            <a:spLocks/>
          </p:cNvSpPr>
          <p:nvPr/>
        </p:nvSpPr>
        <p:spPr>
          <a:xfrm>
            <a:off x="4978894" y="1987427"/>
            <a:ext cx="2234212" cy="223421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sz="60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1</a:t>
            </a:r>
            <a:endParaRPr kumimoji="1" lang="ko-Kore-US" altLang="en-US" sz="60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C106203-B693-CF4B-B67E-5299E4ABAC30}"/>
              </a:ext>
            </a:extLst>
          </p:cNvPr>
          <p:cNvSpPr txBox="1"/>
          <p:nvPr/>
        </p:nvSpPr>
        <p:spPr>
          <a:xfrm>
            <a:off x="4978892" y="4456936"/>
            <a:ext cx="22342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0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자바의 시작</a:t>
            </a:r>
            <a:endParaRPr kumimoji="1" lang="en-US" altLang="ko-KR" sz="2000" b="1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71A24CF-417B-9C4E-8BC7-C35B2B54A3CC}"/>
              </a:ext>
            </a:extLst>
          </p:cNvPr>
          <p:cNvSpPr txBox="1"/>
          <p:nvPr/>
        </p:nvSpPr>
        <p:spPr>
          <a:xfrm>
            <a:off x="4978892" y="4852911"/>
            <a:ext cx="2234213" cy="276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자바 언어와 플랫폼에 대한 이해</a:t>
            </a:r>
            <a:endParaRPr kumimoji="1" lang="en-US" altLang="ko-KR" sz="12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D82E6812-F80B-364F-99BD-D32C02FCC4F9}"/>
              </a:ext>
            </a:extLst>
          </p:cNvPr>
          <p:cNvCxnSpPr>
            <a:cxnSpLocks/>
          </p:cNvCxnSpPr>
          <p:nvPr/>
        </p:nvCxnSpPr>
        <p:spPr>
          <a:xfrm>
            <a:off x="4978894" y="5402774"/>
            <a:ext cx="2234213" cy="0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[R] 15">
            <a:extLst>
              <a:ext uri="{FF2B5EF4-FFF2-40B4-BE49-F238E27FC236}">
                <a16:creationId xmlns:a16="http://schemas.microsoft.com/office/drawing/2014/main" id="{02A0C67F-910D-A349-B3ED-1DBD40FA1A8F}"/>
              </a:ext>
            </a:extLst>
          </p:cNvPr>
          <p:cNvCxnSpPr>
            <a:cxnSpLocks/>
          </p:cNvCxnSpPr>
          <p:nvPr/>
        </p:nvCxnSpPr>
        <p:spPr>
          <a:xfrm>
            <a:off x="4978894" y="4339287"/>
            <a:ext cx="2234213" cy="0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59766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08DE1DE1-CC51-6545-A7DF-CC77AA7B231A}"/>
              </a:ext>
            </a:extLst>
          </p:cNvPr>
          <p:cNvSpPr/>
          <p:nvPr/>
        </p:nvSpPr>
        <p:spPr>
          <a:xfrm>
            <a:off x="0" y="101246"/>
            <a:ext cx="1928191" cy="106348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sz="60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1</a:t>
            </a:r>
            <a:endParaRPr kumimoji="1" lang="ko-Kore-US" altLang="en-US" sz="60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A969012-D56B-3B42-B33E-1B6BFC71CF7A}"/>
              </a:ext>
            </a:extLst>
          </p:cNvPr>
          <p:cNvSpPr txBox="1"/>
          <p:nvPr/>
        </p:nvSpPr>
        <p:spPr>
          <a:xfrm>
            <a:off x="2022121" y="218895"/>
            <a:ext cx="18000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자바의 시작</a:t>
            </a:r>
            <a:endParaRPr kumimoji="1" lang="en-US" altLang="ko-KR" sz="2000" b="1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09C3718-DB75-364F-8C27-E84AF2199C70}"/>
              </a:ext>
            </a:extLst>
          </p:cNvPr>
          <p:cNvSpPr txBox="1"/>
          <p:nvPr/>
        </p:nvSpPr>
        <p:spPr>
          <a:xfrm>
            <a:off x="2022121" y="614869"/>
            <a:ext cx="15391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자바 언어와 플랫폼에 대한 이해</a:t>
            </a:r>
            <a:endParaRPr kumimoji="1" lang="en-US" altLang="ko-KR" sz="12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D591C89B-2BFD-9943-8777-4025D084F38A}"/>
              </a:ext>
            </a:extLst>
          </p:cNvPr>
          <p:cNvCxnSpPr>
            <a:cxnSpLocks/>
          </p:cNvCxnSpPr>
          <p:nvPr/>
        </p:nvCxnSpPr>
        <p:spPr>
          <a:xfrm>
            <a:off x="2069563" y="1164733"/>
            <a:ext cx="2234213" cy="0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72AC0EDE-2B6B-4F49-A704-812B7F57C6B0}"/>
              </a:ext>
            </a:extLst>
          </p:cNvPr>
          <p:cNvCxnSpPr>
            <a:cxnSpLocks/>
          </p:cNvCxnSpPr>
          <p:nvPr/>
        </p:nvCxnSpPr>
        <p:spPr>
          <a:xfrm>
            <a:off x="2069563" y="101246"/>
            <a:ext cx="2234213" cy="0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그림 22">
            <a:extLst>
              <a:ext uri="{FF2B5EF4-FFF2-40B4-BE49-F238E27FC236}">
                <a16:creationId xmlns:a16="http://schemas.microsoft.com/office/drawing/2014/main" id="{015E62A4-C149-1748-9F1E-FA18B2F3CC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0252" y="2109212"/>
            <a:ext cx="2639575" cy="2639575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0FDA6AD6-9DC6-9C4F-A244-0385FB306F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2926" y="5147825"/>
            <a:ext cx="527050" cy="965200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886D5F2B-80C6-8343-B900-3A64F93884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7278" y="5192275"/>
            <a:ext cx="925325" cy="808475"/>
          </a:xfrm>
          <a:prstGeom prst="rect">
            <a:avLst/>
          </a:prstGeom>
        </p:spPr>
      </p:pic>
      <p:pic>
        <p:nvPicPr>
          <p:cNvPr id="28" name="그림 27" descr="그리기이(가) 표시된 사진&#10;&#10;자동 생성된 설명">
            <a:extLst>
              <a:ext uri="{FF2B5EF4-FFF2-40B4-BE49-F238E27FC236}">
                <a16:creationId xmlns:a16="http://schemas.microsoft.com/office/drawing/2014/main" id="{9D177EA7-1E45-1547-89FB-DD5B9A5956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40627" y="5192275"/>
            <a:ext cx="1016000" cy="1016000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184C2CFF-D6E8-CA42-9CF6-8F6B855D8A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23254" y="5052575"/>
            <a:ext cx="1752600" cy="115570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4484DF46-CC65-2541-A91E-C8E36307130C}"/>
              </a:ext>
            </a:extLst>
          </p:cNvPr>
          <p:cNvSpPr txBox="1"/>
          <p:nvPr/>
        </p:nvSpPr>
        <p:spPr>
          <a:xfrm>
            <a:off x="4303776" y="2163464"/>
            <a:ext cx="727862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ko-KR" dirty="0">
                <a:latin typeface="Nanum Gothic" panose="020D0604000000000000" pitchFamily="34" charset="-127"/>
                <a:ea typeface="Nanum Gothic" panose="020D0604000000000000" pitchFamily="34" charset="-127"/>
              </a:rPr>
              <a:t>1995</a:t>
            </a:r>
            <a:r>
              <a:rPr kumimoji="1"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년에 </a:t>
            </a:r>
            <a:r>
              <a:rPr kumimoji="1" lang="ko-KR" altLang="en-US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선마으크로시스템즈에서</a:t>
            </a:r>
            <a:r>
              <a:rPr kumimoji="1"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 개발한 </a:t>
            </a:r>
            <a:r>
              <a:rPr kumimoji="1" lang="ko-KR" altLang="en-US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객체 지향 프로그래밍 언어</a:t>
            </a:r>
            <a:endParaRPr kumimoji="1" lang="en-US" altLang="ko-KR" b="1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ko-KR" b="1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제임스 </a:t>
            </a:r>
            <a:r>
              <a:rPr kumimoji="1" lang="ko-KR" altLang="en-US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고슬링에</a:t>
            </a:r>
            <a:r>
              <a:rPr kumimoji="1"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 의해 시작 </a:t>
            </a:r>
            <a:r>
              <a:rPr kumimoji="1" lang="en-US" altLang="ko-KR" dirty="0">
                <a:latin typeface="Nanum Gothic" panose="020D0604000000000000" pitchFamily="34" charset="-127"/>
                <a:ea typeface="Nanum Gothic" panose="020D0604000000000000" pitchFamily="34" charset="-127"/>
              </a:rPr>
              <a:t>–</a:t>
            </a:r>
            <a:r>
              <a:rPr kumimoji="1"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 가전 제품에 들어갈 소프트웨어 개발</a:t>
            </a:r>
            <a:endParaRPr kumimoji="1" lang="en-US" altLang="ko-KR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ko-KR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기존 언어와 달리 </a:t>
            </a:r>
            <a:r>
              <a:rPr kumimoji="1" lang="ko-KR" altLang="en-US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플랫폼 독립적</a:t>
            </a:r>
            <a:endParaRPr kumimoji="1" lang="en-US" altLang="ko-KR" b="1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ko-KR" b="1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메모리 </a:t>
            </a:r>
            <a:r>
              <a:rPr kumimoji="1" lang="ko-KR" altLang="en-US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사용향이</a:t>
            </a:r>
            <a:r>
              <a:rPr kumimoji="1"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 적고 다양한 플랫폼에 가지는 </a:t>
            </a:r>
            <a:r>
              <a:rPr kumimoji="1" lang="ko-KR" altLang="en-US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가전제품</a:t>
            </a:r>
            <a:r>
              <a:rPr kumimoji="1"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에 적용</a:t>
            </a:r>
            <a:endParaRPr kumimoji="1" lang="en-US" altLang="ko-KR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ko-KR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다양한 라이브러리가 존재</a:t>
            </a:r>
            <a:endParaRPr kumimoji="1" lang="en-US" altLang="ko-KR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070278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08DE1DE1-CC51-6545-A7DF-CC77AA7B231A}"/>
              </a:ext>
            </a:extLst>
          </p:cNvPr>
          <p:cNvSpPr/>
          <p:nvPr/>
        </p:nvSpPr>
        <p:spPr>
          <a:xfrm>
            <a:off x="0" y="101246"/>
            <a:ext cx="1928191" cy="106348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sz="60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1</a:t>
            </a:r>
            <a:endParaRPr kumimoji="1" lang="ko-Kore-US" altLang="en-US" sz="60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A969012-D56B-3B42-B33E-1B6BFC71CF7A}"/>
              </a:ext>
            </a:extLst>
          </p:cNvPr>
          <p:cNvSpPr txBox="1"/>
          <p:nvPr/>
        </p:nvSpPr>
        <p:spPr>
          <a:xfrm>
            <a:off x="2022121" y="218895"/>
            <a:ext cx="18000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자바의 시작</a:t>
            </a:r>
            <a:endParaRPr kumimoji="1" lang="en-US" altLang="ko-KR" sz="2000" b="1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09C3718-DB75-364F-8C27-E84AF2199C70}"/>
              </a:ext>
            </a:extLst>
          </p:cNvPr>
          <p:cNvSpPr txBox="1"/>
          <p:nvPr/>
        </p:nvSpPr>
        <p:spPr>
          <a:xfrm>
            <a:off x="2022121" y="614869"/>
            <a:ext cx="18000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플랫폼의 종속적</a:t>
            </a:r>
            <a:endParaRPr kumimoji="1" lang="en-US" altLang="ko-KR" sz="16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D591C89B-2BFD-9943-8777-4025D084F38A}"/>
              </a:ext>
            </a:extLst>
          </p:cNvPr>
          <p:cNvCxnSpPr>
            <a:cxnSpLocks/>
          </p:cNvCxnSpPr>
          <p:nvPr/>
        </p:nvCxnSpPr>
        <p:spPr>
          <a:xfrm>
            <a:off x="2069563" y="1164733"/>
            <a:ext cx="2234213" cy="0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72AC0EDE-2B6B-4F49-A704-812B7F57C6B0}"/>
              </a:ext>
            </a:extLst>
          </p:cNvPr>
          <p:cNvCxnSpPr>
            <a:cxnSpLocks/>
          </p:cNvCxnSpPr>
          <p:nvPr/>
        </p:nvCxnSpPr>
        <p:spPr>
          <a:xfrm>
            <a:off x="2069563" y="101246"/>
            <a:ext cx="2234213" cy="0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3">
            <a:extLst>
              <a:ext uri="{FF2B5EF4-FFF2-40B4-BE49-F238E27FC236}">
                <a16:creationId xmlns:a16="http://schemas.microsoft.com/office/drawing/2014/main" id="{CF351200-1056-1242-ADC6-B44BF1CDE2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5576" y="3994716"/>
            <a:ext cx="774720" cy="14857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" name="Picture 4">
            <a:extLst>
              <a:ext uri="{FF2B5EF4-FFF2-40B4-BE49-F238E27FC236}">
                <a16:creationId xmlns:a16="http://schemas.microsoft.com/office/drawing/2014/main" id="{213A99D9-B8B7-1F4C-8F20-ADDE708E17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2539" y="3979334"/>
            <a:ext cx="978172" cy="9320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3E20797-413A-E84E-AB90-3B9444F3760C}"/>
              </a:ext>
            </a:extLst>
          </p:cNvPr>
          <p:cNvSpPr txBox="1"/>
          <p:nvPr/>
        </p:nvSpPr>
        <p:spPr>
          <a:xfrm>
            <a:off x="2949664" y="5236199"/>
            <a:ext cx="17859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인텔 </a:t>
            </a:r>
            <a:r>
              <a:rPr lang="en-US" altLang="ko-KR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CPU + </a:t>
            </a:r>
            <a:r>
              <a:rPr lang="ko-KR" altLang="en-US" sz="1400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리눅스</a:t>
            </a:r>
            <a:endParaRPr lang="ko-KR" altLang="en-US" sz="14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A2629E0-DE56-7545-8416-7022EE6B1492}"/>
              </a:ext>
            </a:extLst>
          </p:cNvPr>
          <p:cNvSpPr txBox="1"/>
          <p:nvPr/>
        </p:nvSpPr>
        <p:spPr>
          <a:xfrm>
            <a:off x="5187698" y="5530239"/>
            <a:ext cx="20717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Apple </a:t>
            </a:r>
            <a:r>
              <a:rPr lang="ko-KR" altLang="en-US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사의 </a:t>
            </a:r>
            <a:r>
              <a:rPr lang="en-US" altLang="ko-KR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MAC PC</a:t>
            </a:r>
            <a:endParaRPr lang="ko-KR" altLang="en-US" sz="14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26" name="한쪽 모서리가 잘린 사각형 25">
            <a:extLst>
              <a:ext uri="{FF2B5EF4-FFF2-40B4-BE49-F238E27FC236}">
                <a16:creationId xmlns:a16="http://schemas.microsoft.com/office/drawing/2014/main" id="{8FB1B261-E41B-CB42-8712-68F95B6CBC69}"/>
              </a:ext>
            </a:extLst>
          </p:cNvPr>
          <p:cNvSpPr/>
          <p:nvPr/>
        </p:nvSpPr>
        <p:spPr>
          <a:xfrm>
            <a:off x="5521432" y="2235803"/>
            <a:ext cx="1431610" cy="571504"/>
          </a:xfrm>
          <a:prstGeom prst="snip1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C/C++</a:t>
            </a:r>
            <a:r>
              <a:rPr lang="ko-KR" altLang="en-US" sz="14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endParaRPr lang="en-US" altLang="ko-KR" sz="1400" dirty="0">
              <a:solidFill>
                <a:schemeClr val="tx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응용 프로그램</a:t>
            </a: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449B5AED-AFD8-214D-AD1C-62DF4A7E868F}"/>
              </a:ext>
            </a:extLst>
          </p:cNvPr>
          <p:cNvCxnSpPr>
            <a:endCxn id="26" idx="2"/>
          </p:cNvCxnSpPr>
          <p:nvPr/>
        </p:nvCxnSpPr>
        <p:spPr>
          <a:xfrm>
            <a:off x="4235548" y="2521555"/>
            <a:ext cx="1285884" cy="0"/>
          </a:xfrm>
          <a:prstGeom prst="straightConnector1">
            <a:avLst/>
          </a:prstGeom>
          <a:ln w="1905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자유형 30">
            <a:extLst>
              <a:ext uri="{FF2B5EF4-FFF2-40B4-BE49-F238E27FC236}">
                <a16:creationId xmlns:a16="http://schemas.microsoft.com/office/drawing/2014/main" id="{00993D1F-1E49-FF4B-8D2B-8C1896D42FBA}"/>
              </a:ext>
            </a:extLst>
          </p:cNvPr>
          <p:cNvSpPr/>
          <p:nvPr/>
        </p:nvSpPr>
        <p:spPr>
          <a:xfrm>
            <a:off x="3981467" y="2799170"/>
            <a:ext cx="2045109" cy="1415845"/>
          </a:xfrm>
          <a:custGeom>
            <a:avLst/>
            <a:gdLst>
              <a:gd name="connsiteX0" fmla="*/ 2045109 w 2045109"/>
              <a:gd name="connsiteY0" fmla="*/ 0 h 1415845"/>
              <a:gd name="connsiteX1" fmla="*/ 1130709 w 2045109"/>
              <a:gd name="connsiteY1" fmla="*/ 570271 h 1415845"/>
              <a:gd name="connsiteX2" fmla="*/ 353961 w 2045109"/>
              <a:gd name="connsiteY2" fmla="*/ 894736 h 1415845"/>
              <a:gd name="connsiteX3" fmla="*/ 0 w 2045109"/>
              <a:gd name="connsiteY3" fmla="*/ 1415845 h 1415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45109" h="1415845">
                <a:moveTo>
                  <a:pt x="2045109" y="0"/>
                </a:moveTo>
                <a:cubicBezTo>
                  <a:pt x="1728838" y="210574"/>
                  <a:pt x="1412567" y="421148"/>
                  <a:pt x="1130709" y="570271"/>
                </a:cubicBezTo>
                <a:cubicBezTo>
                  <a:pt x="848851" y="719394"/>
                  <a:pt x="542413" y="753807"/>
                  <a:pt x="353961" y="894736"/>
                </a:cubicBezTo>
                <a:cubicBezTo>
                  <a:pt x="165510" y="1035665"/>
                  <a:pt x="82755" y="1225755"/>
                  <a:pt x="0" y="1415845"/>
                </a:cubicBezTo>
              </a:path>
            </a:pathLst>
          </a:custGeom>
          <a:ln w="19050">
            <a:solidFill>
              <a:srgbClr val="00B050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32" name="자유형 31">
            <a:extLst>
              <a:ext uri="{FF2B5EF4-FFF2-40B4-BE49-F238E27FC236}">
                <a16:creationId xmlns:a16="http://schemas.microsoft.com/office/drawing/2014/main" id="{37E1C019-41B4-164C-AA3E-0C04B3FC9447}"/>
              </a:ext>
            </a:extLst>
          </p:cNvPr>
          <p:cNvSpPr/>
          <p:nvPr/>
        </p:nvSpPr>
        <p:spPr>
          <a:xfrm>
            <a:off x="5870899" y="2818836"/>
            <a:ext cx="150600" cy="1202918"/>
          </a:xfrm>
          <a:custGeom>
            <a:avLst/>
            <a:gdLst>
              <a:gd name="connsiteX0" fmla="*/ 175343 w 175343"/>
              <a:gd name="connsiteY0" fmla="*/ 0 h 1504335"/>
              <a:gd name="connsiteX1" fmla="*/ 8194 w 175343"/>
              <a:gd name="connsiteY1" fmla="*/ 688258 h 1504335"/>
              <a:gd name="connsiteX2" fmla="*/ 126181 w 175343"/>
              <a:gd name="connsiteY2" fmla="*/ 1504335 h 1504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5343" h="1504335">
                <a:moveTo>
                  <a:pt x="175343" y="0"/>
                </a:moveTo>
                <a:cubicBezTo>
                  <a:pt x="95865" y="218768"/>
                  <a:pt x="16388" y="437536"/>
                  <a:pt x="8194" y="688258"/>
                </a:cubicBezTo>
                <a:cubicBezTo>
                  <a:pt x="0" y="938980"/>
                  <a:pt x="63090" y="1221657"/>
                  <a:pt x="126181" y="1504335"/>
                </a:cubicBezTo>
              </a:path>
            </a:pathLst>
          </a:custGeom>
          <a:ln w="19050">
            <a:solidFill>
              <a:srgbClr val="00B050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33" name="자유형 32">
            <a:extLst>
              <a:ext uri="{FF2B5EF4-FFF2-40B4-BE49-F238E27FC236}">
                <a16:creationId xmlns:a16="http://schemas.microsoft.com/office/drawing/2014/main" id="{9DEBA19E-83EA-A14B-9C07-5ADFA54D92C5}"/>
              </a:ext>
            </a:extLst>
          </p:cNvPr>
          <p:cNvSpPr/>
          <p:nvPr/>
        </p:nvSpPr>
        <p:spPr>
          <a:xfrm>
            <a:off x="6046240" y="2828667"/>
            <a:ext cx="2046959" cy="1264524"/>
          </a:xfrm>
          <a:custGeom>
            <a:avLst/>
            <a:gdLst>
              <a:gd name="connsiteX0" fmla="*/ 0 w 1612490"/>
              <a:gd name="connsiteY0" fmla="*/ 0 h 1435510"/>
              <a:gd name="connsiteX1" fmla="*/ 353961 w 1612490"/>
              <a:gd name="connsiteY1" fmla="*/ 619432 h 1435510"/>
              <a:gd name="connsiteX2" fmla="*/ 894735 w 1612490"/>
              <a:gd name="connsiteY2" fmla="*/ 1150374 h 1435510"/>
              <a:gd name="connsiteX3" fmla="*/ 1612490 w 1612490"/>
              <a:gd name="connsiteY3" fmla="*/ 1435510 h 1435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12490" h="1435510">
                <a:moveTo>
                  <a:pt x="0" y="0"/>
                </a:moveTo>
                <a:cubicBezTo>
                  <a:pt x="102419" y="213851"/>
                  <a:pt x="204839" y="427703"/>
                  <a:pt x="353961" y="619432"/>
                </a:cubicBezTo>
                <a:cubicBezTo>
                  <a:pt x="503083" y="811161"/>
                  <a:pt x="684980" y="1014361"/>
                  <a:pt x="894735" y="1150374"/>
                </a:cubicBezTo>
                <a:cubicBezTo>
                  <a:pt x="1104490" y="1286387"/>
                  <a:pt x="1358490" y="1360948"/>
                  <a:pt x="1612490" y="1435510"/>
                </a:cubicBezTo>
              </a:path>
            </a:pathLst>
          </a:custGeom>
          <a:ln w="19050">
            <a:solidFill>
              <a:srgbClr val="00B050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8EFCB6C-3ACB-2F40-9BA7-B4417B7C94CC}"/>
              </a:ext>
            </a:extLst>
          </p:cNvPr>
          <p:cNvSpPr txBox="1"/>
          <p:nvPr/>
        </p:nvSpPr>
        <p:spPr>
          <a:xfrm>
            <a:off x="4117609" y="3307373"/>
            <a:ext cx="5709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실행 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DA3012B-486C-F846-BAEC-467151DB44A5}"/>
              </a:ext>
            </a:extLst>
          </p:cNvPr>
          <p:cNvSpPr txBox="1"/>
          <p:nvPr/>
        </p:nvSpPr>
        <p:spPr>
          <a:xfrm>
            <a:off x="4956603" y="3514931"/>
            <a:ext cx="8579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실행되지</a:t>
            </a:r>
            <a:endParaRPr lang="en-US" altLang="ko-KR" sz="14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r>
              <a:rPr lang="ko-KR" altLang="en-US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않음 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9852F3E-4B9C-F643-8C95-7455F9F0E57C}"/>
              </a:ext>
            </a:extLst>
          </p:cNvPr>
          <p:cNvSpPr txBox="1"/>
          <p:nvPr/>
        </p:nvSpPr>
        <p:spPr>
          <a:xfrm>
            <a:off x="6859112" y="3267639"/>
            <a:ext cx="8579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실행되지</a:t>
            </a:r>
            <a:endParaRPr lang="en-US" altLang="ko-KR" sz="14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r>
              <a:rPr lang="ko-KR" altLang="en-US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않음 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588DC33-AF80-BA41-A341-E8FCE1821F88}"/>
              </a:ext>
            </a:extLst>
          </p:cNvPr>
          <p:cNvSpPr txBox="1"/>
          <p:nvPr/>
        </p:nvSpPr>
        <p:spPr>
          <a:xfrm>
            <a:off x="4092672" y="1664299"/>
            <a:ext cx="178595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인텔</a:t>
            </a:r>
            <a:r>
              <a:rPr lang="en-US" altLang="ko-KR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CPU</a:t>
            </a:r>
            <a:r>
              <a:rPr lang="ko-KR" altLang="en-US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를 가진</a:t>
            </a:r>
            <a:endParaRPr lang="en-US" altLang="ko-KR" sz="14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r>
              <a:rPr lang="ko-KR" altLang="en-US" sz="1400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리눅스</a:t>
            </a:r>
            <a:r>
              <a:rPr lang="ko-KR" altLang="en-US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환경에서</a:t>
            </a:r>
            <a:endParaRPr lang="en-US" altLang="ko-KR" sz="14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r>
              <a:rPr lang="ko-KR" altLang="en-US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개발</a:t>
            </a:r>
          </a:p>
        </p:txBody>
      </p:sp>
      <p:sp>
        <p:nvSpPr>
          <p:cNvPr id="38" name="곱셈 기호 22">
            <a:extLst>
              <a:ext uri="{FF2B5EF4-FFF2-40B4-BE49-F238E27FC236}">
                <a16:creationId xmlns:a16="http://schemas.microsoft.com/office/drawing/2014/main" id="{8C75AE55-F878-0F43-A71E-C237668BA69E}"/>
              </a:ext>
            </a:extLst>
          </p:cNvPr>
          <p:cNvSpPr/>
          <p:nvPr/>
        </p:nvSpPr>
        <p:spPr>
          <a:xfrm>
            <a:off x="6521564" y="3307373"/>
            <a:ext cx="357190" cy="428628"/>
          </a:xfrm>
          <a:prstGeom prst="mathMultiply">
            <a:avLst>
              <a:gd name="adj1" fmla="val 1531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39" name="곱셈 기호 23">
            <a:extLst>
              <a:ext uri="{FF2B5EF4-FFF2-40B4-BE49-F238E27FC236}">
                <a16:creationId xmlns:a16="http://schemas.microsoft.com/office/drawing/2014/main" id="{0F3CC976-2C91-7140-B375-D6DFC3A996E0}"/>
              </a:ext>
            </a:extLst>
          </p:cNvPr>
          <p:cNvSpPr/>
          <p:nvPr/>
        </p:nvSpPr>
        <p:spPr>
          <a:xfrm>
            <a:off x="5735746" y="3450249"/>
            <a:ext cx="357190" cy="428628"/>
          </a:xfrm>
          <a:prstGeom prst="mathMultiply">
            <a:avLst>
              <a:gd name="adj1" fmla="val 1531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BD39DFF-77AD-8F48-B2CC-1DEBF813CD8A}"/>
              </a:ext>
            </a:extLst>
          </p:cNvPr>
          <p:cNvSpPr txBox="1"/>
          <p:nvPr/>
        </p:nvSpPr>
        <p:spPr>
          <a:xfrm>
            <a:off x="7613106" y="1293972"/>
            <a:ext cx="35782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0070C0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플랫폼 </a:t>
            </a:r>
            <a:r>
              <a:rPr lang="en-US" altLang="ko-KR" sz="1400" dirty="0">
                <a:solidFill>
                  <a:srgbClr val="0070C0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= </a:t>
            </a:r>
            <a:r>
              <a:rPr lang="ko-KR" altLang="en-US" sz="1400" dirty="0">
                <a:solidFill>
                  <a:srgbClr val="0070C0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하드웨어 플랫폼 </a:t>
            </a:r>
            <a:r>
              <a:rPr lang="en-US" altLang="ko-KR" sz="1400" dirty="0">
                <a:solidFill>
                  <a:srgbClr val="0070C0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+ </a:t>
            </a:r>
            <a:r>
              <a:rPr lang="ko-KR" altLang="en-US" sz="1400" dirty="0">
                <a:solidFill>
                  <a:srgbClr val="0070C0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운영체제 플랫폼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542B1FC-06BA-5C49-9354-A8E937D11D5C}"/>
              </a:ext>
            </a:extLst>
          </p:cNvPr>
          <p:cNvSpPr txBox="1"/>
          <p:nvPr/>
        </p:nvSpPr>
        <p:spPr>
          <a:xfrm>
            <a:off x="7717039" y="1666640"/>
            <a:ext cx="2908168" cy="954107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0070C0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프로그램의 플랫폼 호환성 없는 이유</a:t>
            </a:r>
            <a:endParaRPr lang="en-US" altLang="ko-KR" sz="1400" dirty="0">
              <a:solidFill>
                <a:srgbClr val="0070C0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>
              <a:buFont typeface="Arial" pitchFamily="34" charset="0"/>
              <a:buChar char="•"/>
            </a:pPr>
            <a:r>
              <a:rPr lang="ko-KR" altLang="en-US" sz="1400" dirty="0">
                <a:solidFill>
                  <a:srgbClr val="0070C0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기계어가 </a:t>
            </a:r>
            <a:r>
              <a:rPr lang="en-US" altLang="ko-KR" sz="1400" dirty="0">
                <a:solidFill>
                  <a:srgbClr val="0070C0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CPU</a:t>
            </a:r>
            <a:r>
              <a:rPr lang="ko-KR" altLang="en-US" sz="1400" dirty="0">
                <a:solidFill>
                  <a:srgbClr val="0070C0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마다 다름</a:t>
            </a:r>
            <a:endParaRPr lang="en-US" altLang="ko-KR" sz="1400" dirty="0">
              <a:solidFill>
                <a:srgbClr val="0070C0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>
              <a:buFont typeface="Arial" pitchFamily="34" charset="0"/>
              <a:buChar char="•"/>
            </a:pPr>
            <a:r>
              <a:rPr lang="en-US" altLang="ko-KR" sz="1400" dirty="0">
                <a:solidFill>
                  <a:srgbClr val="0070C0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lang="ko-KR" altLang="en-US" sz="1400" dirty="0">
                <a:solidFill>
                  <a:srgbClr val="0070C0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운영체제마다 </a:t>
            </a:r>
            <a:r>
              <a:rPr lang="en-US" altLang="ko-KR" sz="1400" dirty="0">
                <a:solidFill>
                  <a:srgbClr val="0070C0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API</a:t>
            </a:r>
            <a:r>
              <a:rPr lang="ko-KR" altLang="en-US" sz="1400" dirty="0">
                <a:solidFill>
                  <a:srgbClr val="0070C0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다름</a:t>
            </a:r>
            <a:endParaRPr lang="en-US" altLang="ko-KR" sz="1400" dirty="0">
              <a:solidFill>
                <a:srgbClr val="0070C0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>
              <a:buFont typeface="Arial" pitchFamily="34" charset="0"/>
              <a:buChar char="•"/>
            </a:pPr>
            <a:r>
              <a:rPr lang="ko-KR" altLang="en-US" sz="1400" dirty="0">
                <a:solidFill>
                  <a:srgbClr val="0070C0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운영체제마다 실행파일</a:t>
            </a:r>
            <a:r>
              <a:rPr lang="en-US" altLang="ko-KR" sz="1400" dirty="0">
                <a:solidFill>
                  <a:srgbClr val="0070C0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lang="ko-KR" altLang="en-US" sz="1400" dirty="0">
                <a:solidFill>
                  <a:srgbClr val="0070C0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형식 다름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3094CD1-4359-8A4A-91C5-6B6D8CC57498}"/>
              </a:ext>
            </a:extLst>
          </p:cNvPr>
          <p:cNvSpPr txBox="1"/>
          <p:nvPr/>
        </p:nvSpPr>
        <p:spPr>
          <a:xfrm>
            <a:off x="7249347" y="4964033"/>
            <a:ext cx="24399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인텔 </a:t>
            </a:r>
            <a:r>
              <a:rPr lang="en-US" altLang="ko-KR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CPU + </a:t>
            </a:r>
            <a:r>
              <a:rPr lang="ko-KR" altLang="en-US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윈도우 노트북</a:t>
            </a:r>
          </a:p>
        </p:txBody>
      </p:sp>
      <p:pic>
        <p:nvPicPr>
          <p:cNvPr id="43" name="Picture 2">
            <a:extLst>
              <a:ext uri="{FF2B5EF4-FFF2-40B4-BE49-F238E27FC236}">
                <a16:creationId xmlns:a16="http://schemas.microsoft.com/office/drawing/2014/main" id="{BB847000-6D92-E244-B631-D11BF54CFD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2763" y="4291444"/>
            <a:ext cx="903510" cy="8572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4" name="Picture 2">
            <a:extLst>
              <a:ext uri="{FF2B5EF4-FFF2-40B4-BE49-F238E27FC236}">
                <a16:creationId xmlns:a16="http://schemas.microsoft.com/office/drawing/2014/main" id="{2B26FE93-1F0B-6341-ACC8-A91B5E8AD2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7916" y="1541532"/>
            <a:ext cx="1469693" cy="1538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518833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08DE1DE1-CC51-6545-A7DF-CC77AA7B231A}"/>
              </a:ext>
            </a:extLst>
          </p:cNvPr>
          <p:cNvSpPr/>
          <p:nvPr/>
        </p:nvSpPr>
        <p:spPr>
          <a:xfrm>
            <a:off x="0" y="101246"/>
            <a:ext cx="1928191" cy="106348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sz="60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1</a:t>
            </a:r>
            <a:endParaRPr kumimoji="1" lang="ko-Kore-US" altLang="en-US" sz="60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A969012-D56B-3B42-B33E-1B6BFC71CF7A}"/>
              </a:ext>
            </a:extLst>
          </p:cNvPr>
          <p:cNvSpPr txBox="1"/>
          <p:nvPr/>
        </p:nvSpPr>
        <p:spPr>
          <a:xfrm>
            <a:off x="2022121" y="218895"/>
            <a:ext cx="18000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자바의 시작</a:t>
            </a:r>
            <a:endParaRPr kumimoji="1" lang="en-US" altLang="ko-KR" sz="2000" b="1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09C3718-DB75-364F-8C27-E84AF2199C70}"/>
              </a:ext>
            </a:extLst>
          </p:cNvPr>
          <p:cNvSpPr txBox="1"/>
          <p:nvPr/>
        </p:nvSpPr>
        <p:spPr>
          <a:xfrm>
            <a:off x="2022120" y="614869"/>
            <a:ext cx="22816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플랫폼의 독립적</a:t>
            </a:r>
            <a:r>
              <a:rPr kumimoji="1" lang="en-US" altLang="ko-KR" sz="16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WORA</a:t>
            </a:r>
          </a:p>
        </p:txBody>
      </p: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D591C89B-2BFD-9943-8777-4025D084F38A}"/>
              </a:ext>
            </a:extLst>
          </p:cNvPr>
          <p:cNvCxnSpPr>
            <a:cxnSpLocks/>
          </p:cNvCxnSpPr>
          <p:nvPr/>
        </p:nvCxnSpPr>
        <p:spPr>
          <a:xfrm>
            <a:off x="2069563" y="1164733"/>
            <a:ext cx="2234213" cy="0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72AC0EDE-2B6B-4F49-A704-812B7F57C6B0}"/>
              </a:ext>
            </a:extLst>
          </p:cNvPr>
          <p:cNvCxnSpPr>
            <a:cxnSpLocks/>
          </p:cNvCxnSpPr>
          <p:nvPr/>
        </p:nvCxnSpPr>
        <p:spPr>
          <a:xfrm>
            <a:off x="2069563" y="101246"/>
            <a:ext cx="2234213" cy="0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0" name="Picture 5">
            <a:extLst>
              <a:ext uri="{FF2B5EF4-FFF2-40B4-BE49-F238E27FC236}">
                <a16:creationId xmlns:a16="http://schemas.microsoft.com/office/drawing/2014/main" id="{6DE9DDED-03E1-C141-AA0F-B0B9C5260F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0106" y="1467045"/>
            <a:ext cx="1335264" cy="13975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" name="Picture 4">
            <a:extLst>
              <a:ext uri="{FF2B5EF4-FFF2-40B4-BE49-F238E27FC236}">
                <a16:creationId xmlns:a16="http://schemas.microsoft.com/office/drawing/2014/main" id="{FC8EC119-505A-F942-8E64-BF9AA7424D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2648" y="3847116"/>
            <a:ext cx="978172" cy="9320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2" name="TextBox 81">
            <a:extLst>
              <a:ext uri="{FF2B5EF4-FFF2-40B4-BE49-F238E27FC236}">
                <a16:creationId xmlns:a16="http://schemas.microsoft.com/office/drawing/2014/main" id="{94796F52-635B-5C4B-AE67-F24D9083F8E1}"/>
              </a:ext>
            </a:extLst>
          </p:cNvPr>
          <p:cNvSpPr txBox="1"/>
          <p:nvPr/>
        </p:nvSpPr>
        <p:spPr>
          <a:xfrm>
            <a:off x="2937590" y="5337360"/>
            <a:ext cx="19499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인텔 </a:t>
            </a:r>
            <a:r>
              <a:rPr lang="en-US" altLang="ko-KR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CPU + </a:t>
            </a:r>
            <a:r>
              <a:rPr lang="ko-KR" altLang="en-US" sz="1400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리눅스</a:t>
            </a:r>
            <a:endParaRPr lang="ko-KR" altLang="en-US" sz="14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3810A897-C671-A548-97B8-27773E321AD1}"/>
              </a:ext>
            </a:extLst>
          </p:cNvPr>
          <p:cNvSpPr txBox="1"/>
          <p:nvPr/>
        </p:nvSpPr>
        <p:spPr>
          <a:xfrm>
            <a:off x="5081733" y="5786414"/>
            <a:ext cx="20717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Apple </a:t>
            </a:r>
            <a:r>
              <a:rPr lang="ko-KR" altLang="en-US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사의 </a:t>
            </a:r>
            <a:r>
              <a:rPr lang="en-US" altLang="ko-KR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MAC PC</a:t>
            </a:r>
            <a:endParaRPr lang="ko-KR" altLang="en-US" sz="14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84" name="한쪽 모서리가 잘린 사각형 83">
            <a:extLst>
              <a:ext uri="{FF2B5EF4-FFF2-40B4-BE49-F238E27FC236}">
                <a16:creationId xmlns:a16="http://schemas.microsoft.com/office/drawing/2014/main" id="{2F6F740E-7257-B440-81EC-E7036AD15871}"/>
              </a:ext>
            </a:extLst>
          </p:cNvPr>
          <p:cNvSpPr/>
          <p:nvPr/>
        </p:nvSpPr>
        <p:spPr>
          <a:xfrm>
            <a:off x="5480334" y="2037179"/>
            <a:ext cx="1368722" cy="571504"/>
          </a:xfrm>
          <a:prstGeom prst="snip1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자바 </a:t>
            </a:r>
            <a:endParaRPr lang="en-US" altLang="ko-KR" sz="1400" dirty="0">
              <a:solidFill>
                <a:schemeClr val="tx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응용 프로그램</a:t>
            </a:r>
          </a:p>
        </p:txBody>
      </p: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49210CC7-2466-E146-9A95-5F1080C11E60}"/>
              </a:ext>
            </a:extLst>
          </p:cNvPr>
          <p:cNvCxnSpPr>
            <a:endCxn id="84" idx="2"/>
          </p:cNvCxnSpPr>
          <p:nvPr/>
        </p:nvCxnSpPr>
        <p:spPr>
          <a:xfrm>
            <a:off x="4980268" y="2322931"/>
            <a:ext cx="500066" cy="0"/>
          </a:xfrm>
          <a:prstGeom prst="straightConnector1">
            <a:avLst/>
          </a:prstGeom>
          <a:ln w="1905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자유형 85">
            <a:extLst>
              <a:ext uri="{FF2B5EF4-FFF2-40B4-BE49-F238E27FC236}">
                <a16:creationId xmlns:a16="http://schemas.microsoft.com/office/drawing/2014/main" id="{983B923D-E34A-8149-888A-E3C6A7CB7014}"/>
              </a:ext>
            </a:extLst>
          </p:cNvPr>
          <p:cNvSpPr/>
          <p:nvPr/>
        </p:nvSpPr>
        <p:spPr>
          <a:xfrm>
            <a:off x="4052811" y="2600546"/>
            <a:ext cx="2045109" cy="1415845"/>
          </a:xfrm>
          <a:custGeom>
            <a:avLst/>
            <a:gdLst>
              <a:gd name="connsiteX0" fmla="*/ 2045109 w 2045109"/>
              <a:gd name="connsiteY0" fmla="*/ 0 h 1415845"/>
              <a:gd name="connsiteX1" fmla="*/ 1130709 w 2045109"/>
              <a:gd name="connsiteY1" fmla="*/ 570271 h 1415845"/>
              <a:gd name="connsiteX2" fmla="*/ 353961 w 2045109"/>
              <a:gd name="connsiteY2" fmla="*/ 894736 h 1415845"/>
              <a:gd name="connsiteX3" fmla="*/ 0 w 2045109"/>
              <a:gd name="connsiteY3" fmla="*/ 1415845 h 1415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45109" h="1415845">
                <a:moveTo>
                  <a:pt x="2045109" y="0"/>
                </a:moveTo>
                <a:cubicBezTo>
                  <a:pt x="1728838" y="210574"/>
                  <a:pt x="1412567" y="421148"/>
                  <a:pt x="1130709" y="570271"/>
                </a:cubicBezTo>
                <a:cubicBezTo>
                  <a:pt x="848851" y="719394"/>
                  <a:pt x="542413" y="753807"/>
                  <a:pt x="353961" y="894736"/>
                </a:cubicBezTo>
                <a:cubicBezTo>
                  <a:pt x="165510" y="1035665"/>
                  <a:pt x="82755" y="1225755"/>
                  <a:pt x="0" y="1415845"/>
                </a:cubicBezTo>
              </a:path>
            </a:pathLst>
          </a:custGeom>
          <a:ln w="19050">
            <a:solidFill>
              <a:srgbClr val="00B050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87" name="자유형 86">
            <a:extLst>
              <a:ext uri="{FF2B5EF4-FFF2-40B4-BE49-F238E27FC236}">
                <a16:creationId xmlns:a16="http://schemas.microsoft.com/office/drawing/2014/main" id="{9FE32A1F-406D-9C41-9E1C-FA668A1B1376}"/>
              </a:ext>
            </a:extLst>
          </p:cNvPr>
          <p:cNvSpPr/>
          <p:nvPr/>
        </p:nvSpPr>
        <p:spPr>
          <a:xfrm>
            <a:off x="5942243" y="2620212"/>
            <a:ext cx="150600" cy="1202918"/>
          </a:xfrm>
          <a:custGeom>
            <a:avLst/>
            <a:gdLst>
              <a:gd name="connsiteX0" fmla="*/ 175343 w 175343"/>
              <a:gd name="connsiteY0" fmla="*/ 0 h 1504335"/>
              <a:gd name="connsiteX1" fmla="*/ 8194 w 175343"/>
              <a:gd name="connsiteY1" fmla="*/ 688258 h 1504335"/>
              <a:gd name="connsiteX2" fmla="*/ 126181 w 175343"/>
              <a:gd name="connsiteY2" fmla="*/ 1504335 h 1504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5343" h="1504335">
                <a:moveTo>
                  <a:pt x="175343" y="0"/>
                </a:moveTo>
                <a:cubicBezTo>
                  <a:pt x="95865" y="218768"/>
                  <a:pt x="16388" y="437536"/>
                  <a:pt x="8194" y="688258"/>
                </a:cubicBezTo>
                <a:cubicBezTo>
                  <a:pt x="0" y="938980"/>
                  <a:pt x="63090" y="1221657"/>
                  <a:pt x="126181" y="1504335"/>
                </a:cubicBezTo>
              </a:path>
            </a:pathLst>
          </a:custGeom>
          <a:ln w="19050">
            <a:solidFill>
              <a:srgbClr val="00B050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88" name="자유형 87">
            <a:extLst>
              <a:ext uri="{FF2B5EF4-FFF2-40B4-BE49-F238E27FC236}">
                <a16:creationId xmlns:a16="http://schemas.microsoft.com/office/drawing/2014/main" id="{ED782B6F-7147-3946-8807-47599F1F406F}"/>
              </a:ext>
            </a:extLst>
          </p:cNvPr>
          <p:cNvSpPr/>
          <p:nvPr/>
        </p:nvSpPr>
        <p:spPr>
          <a:xfrm>
            <a:off x="6117584" y="2630043"/>
            <a:ext cx="2046959" cy="1264524"/>
          </a:xfrm>
          <a:custGeom>
            <a:avLst/>
            <a:gdLst>
              <a:gd name="connsiteX0" fmla="*/ 0 w 1612490"/>
              <a:gd name="connsiteY0" fmla="*/ 0 h 1435510"/>
              <a:gd name="connsiteX1" fmla="*/ 353961 w 1612490"/>
              <a:gd name="connsiteY1" fmla="*/ 619432 h 1435510"/>
              <a:gd name="connsiteX2" fmla="*/ 894735 w 1612490"/>
              <a:gd name="connsiteY2" fmla="*/ 1150374 h 1435510"/>
              <a:gd name="connsiteX3" fmla="*/ 1612490 w 1612490"/>
              <a:gd name="connsiteY3" fmla="*/ 1435510 h 1435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12490" h="1435510">
                <a:moveTo>
                  <a:pt x="0" y="0"/>
                </a:moveTo>
                <a:cubicBezTo>
                  <a:pt x="102419" y="213851"/>
                  <a:pt x="204839" y="427703"/>
                  <a:pt x="353961" y="619432"/>
                </a:cubicBezTo>
                <a:cubicBezTo>
                  <a:pt x="503083" y="811161"/>
                  <a:pt x="684980" y="1014361"/>
                  <a:pt x="894735" y="1150374"/>
                </a:cubicBezTo>
                <a:cubicBezTo>
                  <a:pt x="1104490" y="1286387"/>
                  <a:pt x="1358490" y="1360948"/>
                  <a:pt x="1612490" y="1435510"/>
                </a:cubicBezTo>
              </a:path>
            </a:pathLst>
          </a:custGeom>
          <a:ln w="19050">
            <a:solidFill>
              <a:srgbClr val="00B050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7419C4FC-933C-A84B-84A1-226B316B3C40}"/>
              </a:ext>
            </a:extLst>
          </p:cNvPr>
          <p:cNvSpPr txBox="1"/>
          <p:nvPr/>
        </p:nvSpPr>
        <p:spPr>
          <a:xfrm>
            <a:off x="3735388" y="3537377"/>
            <a:ext cx="5709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실행 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163D8814-12DF-AA42-AB36-443390B3CB68}"/>
              </a:ext>
            </a:extLst>
          </p:cNvPr>
          <p:cNvSpPr txBox="1"/>
          <p:nvPr/>
        </p:nvSpPr>
        <p:spPr>
          <a:xfrm>
            <a:off x="5449900" y="3323063"/>
            <a:ext cx="5709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실행 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41ABA29E-1A8B-5647-95FF-D2D1A8B67CAD}"/>
              </a:ext>
            </a:extLst>
          </p:cNvPr>
          <p:cNvSpPr txBox="1"/>
          <p:nvPr/>
        </p:nvSpPr>
        <p:spPr>
          <a:xfrm>
            <a:off x="7593040" y="3465939"/>
            <a:ext cx="5709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실행 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9F9A98E3-1C76-AD45-9180-740CEA2E753E}"/>
              </a:ext>
            </a:extLst>
          </p:cNvPr>
          <p:cNvSpPr txBox="1"/>
          <p:nvPr/>
        </p:nvSpPr>
        <p:spPr>
          <a:xfrm>
            <a:off x="2136962" y="1964082"/>
            <a:ext cx="18112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i="1" dirty="0">
                <a:solidFill>
                  <a:srgbClr val="0070C0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Write Once !!</a:t>
            </a:r>
            <a:endParaRPr lang="ko-KR" altLang="en-US" sz="2000" b="1" i="1" dirty="0">
              <a:solidFill>
                <a:srgbClr val="0070C0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7AB2BB80-6CBF-E04F-9253-F96C0078DD33}"/>
              </a:ext>
            </a:extLst>
          </p:cNvPr>
          <p:cNvSpPr txBox="1"/>
          <p:nvPr/>
        </p:nvSpPr>
        <p:spPr>
          <a:xfrm>
            <a:off x="2069563" y="3065829"/>
            <a:ext cx="21515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i="1" dirty="0">
                <a:solidFill>
                  <a:srgbClr val="0070C0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Run Anywhere!!</a:t>
            </a:r>
            <a:endParaRPr lang="ko-KR" altLang="en-US" sz="2000" b="1" i="1" dirty="0">
              <a:solidFill>
                <a:srgbClr val="0070C0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5268CABF-7FC7-9E44-909F-E860701377D5}"/>
              </a:ext>
            </a:extLst>
          </p:cNvPr>
          <p:cNvSpPr txBox="1"/>
          <p:nvPr/>
        </p:nvSpPr>
        <p:spPr>
          <a:xfrm>
            <a:off x="3145074" y="4966137"/>
            <a:ext cx="1447570" cy="30777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rgbClr val="00B050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자바 가상 기계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539D9003-6387-124A-AC57-1EFE078A55FB}"/>
              </a:ext>
            </a:extLst>
          </p:cNvPr>
          <p:cNvSpPr txBox="1"/>
          <p:nvPr/>
        </p:nvSpPr>
        <p:spPr>
          <a:xfrm>
            <a:off x="5342743" y="5382623"/>
            <a:ext cx="1464479" cy="30777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rgbClr val="00B050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자바 가상 기계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D21242B4-08D3-DF44-9044-ABC8C353A042}"/>
              </a:ext>
            </a:extLst>
          </p:cNvPr>
          <p:cNvSpPr txBox="1"/>
          <p:nvPr/>
        </p:nvSpPr>
        <p:spPr>
          <a:xfrm>
            <a:off x="7878792" y="4823261"/>
            <a:ext cx="1386962" cy="30777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rgbClr val="00B050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자바 가상 기계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38407DDF-70E7-E74F-8ED3-9FCE4905A262}"/>
              </a:ext>
            </a:extLst>
          </p:cNvPr>
          <p:cNvSpPr txBox="1"/>
          <p:nvPr/>
        </p:nvSpPr>
        <p:spPr>
          <a:xfrm>
            <a:off x="8651574" y="5260333"/>
            <a:ext cx="23762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인텔 </a:t>
            </a:r>
            <a:r>
              <a:rPr lang="en-US" altLang="ko-KR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CPU + </a:t>
            </a:r>
            <a:r>
              <a:rPr lang="ko-KR" altLang="en-US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윈도우 노트북</a:t>
            </a:r>
          </a:p>
        </p:txBody>
      </p:sp>
      <p:pic>
        <p:nvPicPr>
          <p:cNvPr id="98" name="Picture 2">
            <a:extLst>
              <a:ext uri="{FF2B5EF4-FFF2-40B4-BE49-F238E27FC236}">
                <a16:creationId xmlns:a16="http://schemas.microsoft.com/office/drawing/2014/main" id="{D7331884-7077-FB49-96BA-13E3F64A16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7947" y="3966006"/>
            <a:ext cx="903510" cy="8572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9" name="Picture 3">
            <a:extLst>
              <a:ext uri="{FF2B5EF4-FFF2-40B4-BE49-F238E27FC236}">
                <a16:creationId xmlns:a16="http://schemas.microsoft.com/office/drawing/2014/main" id="{FE5F239B-768E-A04A-952A-AD2FDEB5AF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4294" y="3865788"/>
            <a:ext cx="774720" cy="14857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229801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08DE1DE1-CC51-6545-A7DF-CC77AA7B231A}"/>
              </a:ext>
            </a:extLst>
          </p:cNvPr>
          <p:cNvSpPr/>
          <p:nvPr/>
        </p:nvSpPr>
        <p:spPr>
          <a:xfrm>
            <a:off x="0" y="101246"/>
            <a:ext cx="1928191" cy="106348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sz="60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1</a:t>
            </a:r>
            <a:endParaRPr kumimoji="1" lang="ko-Kore-US" altLang="en-US" sz="60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A969012-D56B-3B42-B33E-1B6BFC71CF7A}"/>
              </a:ext>
            </a:extLst>
          </p:cNvPr>
          <p:cNvSpPr txBox="1"/>
          <p:nvPr/>
        </p:nvSpPr>
        <p:spPr>
          <a:xfrm>
            <a:off x="2022121" y="218895"/>
            <a:ext cx="18000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자바의 시작</a:t>
            </a:r>
            <a:endParaRPr kumimoji="1" lang="en-US" altLang="ko-KR" sz="2000" b="1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09C3718-DB75-364F-8C27-E84AF2199C70}"/>
              </a:ext>
            </a:extLst>
          </p:cNvPr>
          <p:cNvSpPr txBox="1"/>
          <p:nvPr/>
        </p:nvSpPr>
        <p:spPr>
          <a:xfrm>
            <a:off x="2022120" y="614869"/>
            <a:ext cx="22816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자바 가상 기계 </a:t>
            </a:r>
            <a:r>
              <a:rPr kumimoji="1" lang="en-US" altLang="ko-KR" sz="16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JVM</a:t>
            </a:r>
          </a:p>
        </p:txBody>
      </p: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D591C89B-2BFD-9943-8777-4025D084F38A}"/>
              </a:ext>
            </a:extLst>
          </p:cNvPr>
          <p:cNvCxnSpPr>
            <a:cxnSpLocks/>
          </p:cNvCxnSpPr>
          <p:nvPr/>
        </p:nvCxnSpPr>
        <p:spPr>
          <a:xfrm>
            <a:off x="2069563" y="1164733"/>
            <a:ext cx="2234213" cy="0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72AC0EDE-2B6B-4F49-A704-812B7F57C6B0}"/>
              </a:ext>
            </a:extLst>
          </p:cNvPr>
          <p:cNvCxnSpPr>
            <a:cxnSpLocks/>
          </p:cNvCxnSpPr>
          <p:nvPr/>
        </p:nvCxnSpPr>
        <p:spPr>
          <a:xfrm>
            <a:off x="2069563" y="101246"/>
            <a:ext cx="2234213" cy="0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72FDEC23-42AE-5641-A319-96208A5229DD}"/>
              </a:ext>
            </a:extLst>
          </p:cNvPr>
          <p:cNvSpPr txBox="1"/>
          <p:nvPr/>
        </p:nvSpPr>
        <p:spPr>
          <a:xfrm>
            <a:off x="1382826" y="1866658"/>
            <a:ext cx="9818573" cy="1885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20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자바 가상 기계 </a:t>
            </a:r>
            <a:r>
              <a:rPr kumimoji="1" lang="en-US" altLang="ko-KR" sz="20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(Java </a:t>
            </a:r>
            <a:r>
              <a:rPr kumimoji="1" lang="en-US" altLang="ko-KR" sz="2000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Virual</a:t>
            </a:r>
            <a:r>
              <a:rPr kumimoji="1" lang="en-US" altLang="ko-KR" sz="20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Machine)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20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컴파일러가 </a:t>
            </a:r>
            <a:r>
              <a:rPr kumimoji="1" lang="ko-KR" altLang="en-US" sz="20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바이트 코드로 </a:t>
            </a:r>
            <a:r>
              <a:rPr kumimoji="1" lang="ko-KR" altLang="en-US" sz="20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변환 후 </a:t>
            </a:r>
            <a:r>
              <a:rPr kumimoji="1" lang="en-US" altLang="ko-KR" sz="20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JVM</a:t>
            </a:r>
            <a:r>
              <a:rPr kumimoji="1" lang="ko-KR" altLang="en-US" sz="20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이 실행</a:t>
            </a:r>
            <a:endParaRPr kumimoji="1" lang="en-US" altLang="ko-KR" sz="20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20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바이트 코드를 </a:t>
            </a:r>
            <a:r>
              <a:rPr kumimoji="1" lang="en-US" altLang="ko-KR" sz="20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CPU</a:t>
            </a:r>
            <a:r>
              <a:rPr kumimoji="1" lang="ko-KR" altLang="en-US" sz="20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가 직접 실행 </a:t>
            </a:r>
            <a:r>
              <a:rPr kumimoji="1" lang="en-US" altLang="ko-KR" sz="20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X -&gt; JVM</a:t>
            </a:r>
            <a:r>
              <a:rPr kumimoji="1" lang="ko-KR" altLang="en-US" sz="20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에 의해 </a:t>
            </a:r>
            <a:r>
              <a:rPr kumimoji="1" lang="ko-KR" altLang="en-US" sz="20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인터프리터 방식으로 </a:t>
            </a:r>
            <a:r>
              <a:rPr kumimoji="1" lang="ko-KR" altLang="en-US" sz="20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한 </a:t>
            </a:r>
            <a:r>
              <a:rPr kumimoji="1" lang="ko-KR" altLang="en-US" sz="2000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명령씩</a:t>
            </a:r>
            <a:r>
              <a:rPr kumimoji="1" lang="ko-KR" altLang="en-US" sz="20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해석되어 실행 </a:t>
            </a:r>
            <a:endParaRPr kumimoji="1" lang="en-US" altLang="ko-KR" sz="20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C67FF4-72F7-1B4F-8DFB-A494DDCC4A5F}"/>
              </a:ext>
            </a:extLst>
          </p:cNvPr>
          <p:cNvSpPr txBox="1"/>
          <p:nvPr/>
        </p:nvSpPr>
        <p:spPr>
          <a:xfrm>
            <a:off x="1769326" y="4736036"/>
            <a:ext cx="122501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US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Hello.java</a:t>
            </a:r>
            <a:endParaRPr kumimoji="1" lang="en-US" altLang="ko-Kore-US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r>
              <a:rPr kumimoji="1" lang="en-US" altLang="ko-Kore-US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Test.java</a:t>
            </a:r>
            <a:endParaRPr kumimoji="1" lang="en-US" altLang="ko-Kore-US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r>
              <a:rPr kumimoji="1" lang="en-US" altLang="ko-Kore-US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Util.java</a:t>
            </a:r>
            <a:endParaRPr kumimoji="1" lang="en-US" altLang="ko-Kore-US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35C1C93-917B-0045-8EB9-14C63E70CFCA}"/>
              </a:ext>
            </a:extLst>
          </p:cNvPr>
          <p:cNvSpPr/>
          <p:nvPr/>
        </p:nvSpPr>
        <p:spPr>
          <a:xfrm>
            <a:off x="1639171" y="4498930"/>
            <a:ext cx="1397537" cy="1397537"/>
          </a:xfrm>
          <a:prstGeom prst="rect">
            <a:avLst/>
          </a:prstGeom>
          <a:noFill/>
          <a:ln w="508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8F0F06C2-E5C5-C44D-A07C-43744AA2E601}"/>
              </a:ext>
            </a:extLst>
          </p:cNvPr>
          <p:cNvSpPr/>
          <p:nvPr/>
        </p:nvSpPr>
        <p:spPr>
          <a:xfrm>
            <a:off x="4107894" y="4498932"/>
            <a:ext cx="1346200" cy="1346200"/>
          </a:xfrm>
          <a:prstGeom prst="ellipse">
            <a:avLst/>
          </a:prstGeom>
          <a:noFill/>
          <a:ln w="22225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US" altLang="en-US" sz="20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자바</a:t>
            </a:r>
            <a:endParaRPr kumimoji="1" lang="en-US" altLang="ko-Kore-US" sz="1400" dirty="0">
              <a:solidFill>
                <a:schemeClr val="tx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 algn="ctr"/>
            <a:r>
              <a:rPr kumimoji="1" lang="ko-Kore-US" altLang="en-US" sz="14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컴파일러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589426E8-14B5-6E40-BC79-3A0B81456ABA}"/>
              </a:ext>
            </a:extLst>
          </p:cNvPr>
          <p:cNvCxnSpPr>
            <a:cxnSpLocks/>
            <a:stCxn id="4" idx="3"/>
          </p:cNvCxnSpPr>
          <p:nvPr/>
        </p:nvCxnSpPr>
        <p:spPr>
          <a:xfrm flipV="1">
            <a:off x="3036708" y="5184867"/>
            <a:ext cx="1069661" cy="12832"/>
          </a:xfrm>
          <a:prstGeom prst="straightConnector1">
            <a:avLst/>
          </a:prstGeom>
          <a:ln w="381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AF5081EA-29B7-CE4C-9705-FC61FC585DAB}"/>
              </a:ext>
            </a:extLst>
          </p:cNvPr>
          <p:cNvCxnSpPr>
            <a:cxnSpLocks/>
          </p:cNvCxnSpPr>
          <p:nvPr/>
        </p:nvCxnSpPr>
        <p:spPr>
          <a:xfrm flipV="1">
            <a:off x="5511800" y="5184867"/>
            <a:ext cx="1069661" cy="12832"/>
          </a:xfrm>
          <a:prstGeom prst="straightConnector1">
            <a:avLst/>
          </a:prstGeom>
          <a:ln w="381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4A3B2155-45D3-D24F-AD1C-1F8F7B873BD8}"/>
              </a:ext>
            </a:extLst>
          </p:cNvPr>
          <p:cNvSpPr txBox="1"/>
          <p:nvPr/>
        </p:nvSpPr>
        <p:spPr>
          <a:xfrm>
            <a:off x="6804563" y="4736036"/>
            <a:ext cx="12891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US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Hello.class</a:t>
            </a:r>
            <a:endParaRPr kumimoji="1" lang="en-US" altLang="ko-Kore-US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r>
              <a:rPr kumimoji="1" lang="en-US" altLang="ko-Kore-US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Test.class</a:t>
            </a:r>
            <a:endParaRPr kumimoji="1" lang="en-US" altLang="ko-Kore-US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r>
              <a:rPr kumimoji="1" lang="en-US" altLang="ko-Kore-US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Util.class</a:t>
            </a:r>
            <a:endParaRPr kumimoji="1" lang="en-US" altLang="ko-Kore-US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882B8078-89D1-884D-95A1-0C7D82B2D814}"/>
              </a:ext>
            </a:extLst>
          </p:cNvPr>
          <p:cNvSpPr/>
          <p:nvPr/>
        </p:nvSpPr>
        <p:spPr>
          <a:xfrm>
            <a:off x="6674408" y="4498930"/>
            <a:ext cx="1397537" cy="1397537"/>
          </a:xfrm>
          <a:prstGeom prst="rect">
            <a:avLst/>
          </a:prstGeom>
          <a:noFill/>
          <a:ln w="508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36FC7E-4FBE-CD47-9DC9-243CCD3C8348}"/>
              </a:ext>
            </a:extLst>
          </p:cNvPr>
          <p:cNvSpPr txBox="1"/>
          <p:nvPr/>
        </p:nvSpPr>
        <p:spPr>
          <a:xfrm>
            <a:off x="6678206" y="6133573"/>
            <a:ext cx="1444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바이트 코드</a:t>
            </a:r>
            <a:endParaRPr kumimoji="1" lang="ko-Kore-US" alt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59BE9D8-C2C7-424C-8011-35178B4AD99E}"/>
              </a:ext>
            </a:extLst>
          </p:cNvPr>
          <p:cNvSpPr txBox="1"/>
          <p:nvPr/>
        </p:nvSpPr>
        <p:spPr>
          <a:xfrm>
            <a:off x="1783941" y="6063772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소스 코드</a:t>
            </a:r>
            <a:endParaRPr kumimoji="1" lang="ko-Kore-US" altLang="en-US" dirty="0"/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E4B2F778-C685-EF46-B449-13776783E171}"/>
              </a:ext>
            </a:extLst>
          </p:cNvPr>
          <p:cNvCxnSpPr>
            <a:cxnSpLocks/>
          </p:cNvCxnSpPr>
          <p:nvPr/>
        </p:nvCxnSpPr>
        <p:spPr>
          <a:xfrm flipV="1">
            <a:off x="8164892" y="4838700"/>
            <a:ext cx="1258508" cy="346167"/>
          </a:xfrm>
          <a:prstGeom prst="straightConnector1">
            <a:avLst/>
          </a:prstGeom>
          <a:ln w="381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913377B-BEA4-D244-B71F-EAD66C6E1721}"/>
              </a:ext>
            </a:extLst>
          </p:cNvPr>
          <p:cNvSpPr/>
          <p:nvPr/>
        </p:nvSpPr>
        <p:spPr>
          <a:xfrm>
            <a:off x="9494594" y="4479854"/>
            <a:ext cx="1600200" cy="48153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dirty="0"/>
              <a:t>JVM</a:t>
            </a:r>
            <a:endParaRPr kumimoji="1" lang="ko-Kore-US" altLang="en-US" dirty="0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691AAA03-D04E-C640-BDFC-395748A93936}"/>
              </a:ext>
            </a:extLst>
          </p:cNvPr>
          <p:cNvSpPr/>
          <p:nvPr/>
        </p:nvSpPr>
        <p:spPr>
          <a:xfrm>
            <a:off x="9494594" y="4961390"/>
            <a:ext cx="1600200" cy="4815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US" altLang="en-US" dirty="0"/>
              <a:t>운영체제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7C6063AC-AA1E-E547-9FD9-D485059DCC1E}"/>
              </a:ext>
            </a:extLst>
          </p:cNvPr>
          <p:cNvSpPr/>
          <p:nvPr/>
        </p:nvSpPr>
        <p:spPr>
          <a:xfrm>
            <a:off x="9494594" y="5442926"/>
            <a:ext cx="1600200" cy="4815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dirty="0"/>
              <a:t>H/W</a:t>
            </a:r>
            <a:endParaRPr kumimoji="1" lang="ko-Kore-US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C5922CC-4D71-DB41-A4F8-D9565AE2C1F6}"/>
              </a:ext>
            </a:extLst>
          </p:cNvPr>
          <p:cNvSpPr txBox="1"/>
          <p:nvPr/>
        </p:nvSpPr>
        <p:spPr>
          <a:xfrm>
            <a:off x="8126874" y="4466777"/>
            <a:ext cx="13099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US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Class Loading</a:t>
            </a:r>
            <a:endParaRPr kumimoji="1" lang="ko-Kore-US" altLang="en-US" sz="14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028346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08DE1DE1-CC51-6545-A7DF-CC77AA7B231A}"/>
              </a:ext>
            </a:extLst>
          </p:cNvPr>
          <p:cNvSpPr/>
          <p:nvPr/>
        </p:nvSpPr>
        <p:spPr>
          <a:xfrm>
            <a:off x="0" y="101246"/>
            <a:ext cx="1928191" cy="106348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sz="60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1</a:t>
            </a:r>
            <a:endParaRPr kumimoji="1" lang="ko-Kore-US" altLang="en-US" sz="60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A969012-D56B-3B42-B33E-1B6BFC71CF7A}"/>
              </a:ext>
            </a:extLst>
          </p:cNvPr>
          <p:cNvSpPr txBox="1"/>
          <p:nvPr/>
        </p:nvSpPr>
        <p:spPr>
          <a:xfrm>
            <a:off x="2022121" y="218895"/>
            <a:ext cx="18000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자바의 시작</a:t>
            </a:r>
            <a:endParaRPr kumimoji="1" lang="en-US" altLang="ko-KR" sz="2000" b="1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09C3718-DB75-364F-8C27-E84AF2199C70}"/>
              </a:ext>
            </a:extLst>
          </p:cNvPr>
          <p:cNvSpPr txBox="1"/>
          <p:nvPr/>
        </p:nvSpPr>
        <p:spPr>
          <a:xfrm>
            <a:off x="2022120" y="614869"/>
            <a:ext cx="23709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JDK, JRE, JVM, IDE, API</a:t>
            </a:r>
          </a:p>
        </p:txBody>
      </p: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D591C89B-2BFD-9943-8777-4025D084F38A}"/>
              </a:ext>
            </a:extLst>
          </p:cNvPr>
          <p:cNvCxnSpPr>
            <a:cxnSpLocks/>
          </p:cNvCxnSpPr>
          <p:nvPr/>
        </p:nvCxnSpPr>
        <p:spPr>
          <a:xfrm>
            <a:off x="2069563" y="1164733"/>
            <a:ext cx="2234213" cy="0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72AC0EDE-2B6B-4F49-A704-812B7F57C6B0}"/>
              </a:ext>
            </a:extLst>
          </p:cNvPr>
          <p:cNvCxnSpPr>
            <a:cxnSpLocks/>
          </p:cNvCxnSpPr>
          <p:nvPr/>
        </p:nvCxnSpPr>
        <p:spPr>
          <a:xfrm>
            <a:off x="2069563" y="101246"/>
            <a:ext cx="2234213" cy="0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72FDEC23-42AE-5641-A319-96208A5229DD}"/>
              </a:ext>
            </a:extLst>
          </p:cNvPr>
          <p:cNvSpPr txBox="1"/>
          <p:nvPr/>
        </p:nvSpPr>
        <p:spPr>
          <a:xfrm>
            <a:off x="6239843" y="1630281"/>
            <a:ext cx="5962506" cy="38241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0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JDK (JAVA Development Kit)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kumimoji="1" lang="ko-KR" altLang="en-US" sz="16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자바 개발 키트</a:t>
            </a:r>
            <a:r>
              <a:rPr kumimoji="1" lang="en-US" altLang="ko-KR" sz="16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,</a:t>
            </a:r>
            <a:r>
              <a:rPr kumimoji="1" lang="ko-KR" altLang="en-US" sz="16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kumimoji="1" lang="en-US" altLang="ko-KR" sz="16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JRE + </a:t>
            </a:r>
            <a:r>
              <a:rPr kumimoji="1" lang="ko-KR" altLang="en-US" sz="16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컴파일러</a:t>
            </a:r>
            <a:r>
              <a:rPr kumimoji="1" lang="en-US" altLang="ko-KR" sz="16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,</a:t>
            </a:r>
            <a:r>
              <a:rPr kumimoji="1" lang="ko-KR" altLang="en-US" sz="16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kumimoji="1" lang="ko-KR" altLang="en-US" sz="1600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디버거</a:t>
            </a:r>
            <a:r>
              <a:rPr kumimoji="1" lang="ko-KR" altLang="en-US" sz="16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등 개발 도구</a:t>
            </a:r>
            <a:endParaRPr kumimoji="1" lang="en-US" altLang="ko-KR" sz="16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20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JRE (JAVA Runtime Environment)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kumimoji="1" lang="ko-KR" altLang="en-US" sz="16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자바 구동 환경</a:t>
            </a:r>
            <a:r>
              <a:rPr kumimoji="1" lang="en-US" altLang="ko-KR" sz="16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,</a:t>
            </a:r>
            <a:r>
              <a:rPr kumimoji="1" lang="ko-KR" altLang="en-US" sz="16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kumimoji="1" lang="en-US" altLang="ko-KR" sz="16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JVM+</a:t>
            </a:r>
            <a:r>
              <a:rPr kumimoji="1" lang="ko-KR" altLang="en-US" sz="16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시스템 라이브러리</a:t>
            </a:r>
            <a:r>
              <a:rPr kumimoji="1" lang="en-US" altLang="ko-KR" sz="16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	</a:t>
            </a:r>
          </a:p>
          <a:p>
            <a:pPr>
              <a:lnSpc>
                <a:spcPct val="150000"/>
              </a:lnSpc>
            </a:pPr>
            <a:r>
              <a:rPr kumimoji="1" lang="en-US" altLang="ko-KR" sz="20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JVM (JAVA Virtual Machine)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ko-KR" altLang="en-US" sz="16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자바 가상 머신</a:t>
            </a:r>
            <a:r>
              <a:rPr kumimoji="1" lang="en-US" altLang="ko-KR" sz="16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,</a:t>
            </a:r>
            <a:r>
              <a:rPr kumimoji="1" lang="ko-KR" altLang="en-US" sz="16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운영체제 독립적으로 동작하기 위해 필요</a:t>
            </a:r>
            <a:r>
              <a:rPr kumimoji="1" lang="en-US" altLang="ko-KR" sz="16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	</a:t>
            </a:r>
          </a:p>
          <a:p>
            <a:pPr>
              <a:lnSpc>
                <a:spcPct val="150000"/>
              </a:lnSpc>
            </a:pPr>
            <a:r>
              <a:rPr kumimoji="1" lang="en-US" altLang="ko-KR" sz="20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IDE (Integrated Development Environment)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kumimoji="1" lang="ko-KR" altLang="en-US" sz="16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통합 개발 환경</a:t>
            </a:r>
            <a:endParaRPr kumimoji="1" lang="en-US" altLang="ko-KR" sz="16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20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API (Application Programming Interface)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4D4D974-A36D-2F41-B52D-7B6ED492CF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494" y="1560707"/>
            <a:ext cx="6106349" cy="4179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6442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362</TotalTime>
  <Words>682</Words>
  <Application>Microsoft Macintosh PowerPoint</Application>
  <PresentationFormat>와이드스크린</PresentationFormat>
  <Paragraphs>181</Paragraphs>
  <Slides>13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8" baseType="lpstr">
      <vt:lpstr>Calibri</vt:lpstr>
      <vt:lpstr>Nanum Gothic</vt:lpstr>
      <vt:lpstr>Arial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남명준</dc:creator>
  <cp:lastModifiedBy>남명준</cp:lastModifiedBy>
  <cp:revision>41</cp:revision>
  <dcterms:created xsi:type="dcterms:W3CDTF">2020-08-03T02:47:16Z</dcterms:created>
  <dcterms:modified xsi:type="dcterms:W3CDTF">2020-08-11T03:22:23Z</dcterms:modified>
</cp:coreProperties>
</file>